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83" r:id="rId10"/>
    <p:sldId id="264" r:id="rId11"/>
    <p:sldId id="265" r:id="rId12"/>
    <p:sldId id="266" r:id="rId13"/>
    <p:sldId id="284" r:id="rId14"/>
    <p:sldId id="285" r:id="rId15"/>
    <p:sldId id="267" r:id="rId16"/>
    <p:sldId id="286" r:id="rId17"/>
    <p:sldId id="287" r:id="rId18"/>
    <p:sldId id="288" r:id="rId19"/>
    <p:sldId id="268" r:id="rId20"/>
    <p:sldId id="269" r:id="rId21"/>
    <p:sldId id="289" r:id="rId22"/>
    <p:sldId id="270" r:id="rId23"/>
    <p:sldId id="271" r:id="rId24"/>
    <p:sldId id="273" r:id="rId25"/>
    <p:sldId id="274" r:id="rId26"/>
    <p:sldId id="290" r:id="rId27"/>
    <p:sldId id="282" r:id="rId28"/>
    <p:sldId id="295" r:id="rId29"/>
    <p:sldId id="291" r:id="rId30"/>
    <p:sldId id="292" r:id="rId31"/>
    <p:sldId id="293" r:id="rId32"/>
    <p:sldId id="294" r:id="rId33"/>
    <p:sldId id="302" r:id="rId34"/>
    <p:sldId id="277" r:id="rId35"/>
    <p:sldId id="278" r:id="rId36"/>
    <p:sldId id="281" r:id="rId37"/>
    <p:sldId id="296" r:id="rId38"/>
    <p:sldId id="297" r:id="rId39"/>
    <p:sldId id="298" r:id="rId40"/>
    <p:sldId id="299" r:id="rId41"/>
    <p:sldId id="300" r:id="rId42"/>
    <p:sldId id="301" r:id="rId43"/>
    <p:sldId id="304" r:id="rId44"/>
    <p:sldId id="303"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9" d="100"/>
          <a:sy n="79" d="100"/>
        </p:scale>
        <p:origin x="-894" y="-62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8669B3-1976-40DF-95F4-DC5404D380AD}" type="datetimeFigureOut">
              <a:rPr lang="ru-RU" smtClean="0"/>
              <a:pPr/>
              <a:t>28.03.2015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CC3D1B-AF36-4BFA-9E15-5239AB5479A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0CC3D1B-AF36-4BFA-9E15-5239AB5479AD}"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28.03.2015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Прямоугольник 2"/>
          <p:cNvSpPr/>
          <p:nvPr/>
        </p:nvSpPr>
        <p:spPr>
          <a:xfrm>
            <a:off x="0" y="285728"/>
            <a:ext cx="8786842" cy="646331"/>
          </a:xfrm>
          <a:prstGeom prst="rect">
            <a:avLst/>
          </a:prstGeom>
          <a:noFill/>
        </p:spPr>
        <p:txBody>
          <a:bodyPr wrap="square" lIns="91440" tIns="45720" rIns="91440" bIns="45720">
            <a:spAutoFit/>
          </a:bodyPr>
          <a:lstStyle/>
          <a:p>
            <a:pPr algn="ctr"/>
            <a:r>
              <a:rPr lang="ru-RU"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Муниципальное казенное общеобразовательное учреждение</a:t>
            </a:r>
          </a:p>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Находкинская школа-интернат начального общего образования</a:t>
            </a:r>
            <a:endParaRPr lang="ru-RU"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500034" y="2000240"/>
            <a:ext cx="7858180" cy="1446550"/>
          </a:xfrm>
          <a:prstGeom prst="rect">
            <a:avLst/>
          </a:prstGeom>
          <a:noFill/>
        </p:spPr>
        <p:txBody>
          <a:bodyPr wrap="square" lIns="91440" tIns="45720" rIns="91440" bIns="45720">
            <a:spAutoFit/>
          </a:bodyPr>
          <a:lstStyle/>
          <a:p>
            <a:pPr algn="ctr"/>
            <a:r>
              <a:rPr lang="ru-RU"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«Качественное образование – </a:t>
            </a:r>
          </a:p>
          <a:p>
            <a:pPr algn="ct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основа жизненного успеха»</a:t>
            </a:r>
            <a:endParaRPr lang="ru-RU"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4071934" y="5975638"/>
            <a:ext cx="4786346" cy="523220"/>
          </a:xfrm>
          <a:prstGeom prst="rect">
            <a:avLst/>
          </a:prstGeom>
          <a:noFill/>
        </p:spPr>
        <p:txBody>
          <a:bodyPr wrap="square" lIns="91440" tIns="45720" rIns="91440" bIns="45720">
            <a:spAutoFit/>
          </a:bodyPr>
          <a:lstStyle/>
          <a:p>
            <a:pPr algn="ctr"/>
            <a:r>
              <a:rPr lang="ru-RU" sz="1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Подготовила: заместитель директора по УВР:</a:t>
            </a:r>
          </a:p>
          <a:p>
            <a:pPr algn="ct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Ненянг</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Ирина </a:t>
            </a: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Нумовна</a:t>
            </a:r>
            <a:endParaRPr lang="ru-RU"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72132" y="1600200"/>
            <a:ext cx="3114668" cy="4525963"/>
          </a:xfrm>
        </p:spPr>
        <p:txBody>
          <a:bodyPr/>
          <a:lstStyle/>
          <a:p>
            <a:endParaRPr lang="ru-RU" dirty="0"/>
          </a:p>
        </p:txBody>
      </p:sp>
      <p:pic>
        <p:nvPicPr>
          <p:cNvPr id="5122" name="Picture 2" descr="G:\DCIM\114MSDCF\DSC0152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Прямоугольник 3"/>
          <p:cNvSpPr/>
          <p:nvPr/>
        </p:nvSpPr>
        <p:spPr>
          <a:xfrm>
            <a:off x="1" y="428604"/>
            <a:ext cx="5143504" cy="2308324"/>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родителей:</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получением знаний, умений, навыков, которые позволяют выпускнику школы найти свое место в жизни, добиться уважения окружающих его людей</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6000760" y="3214686"/>
            <a:ext cx="2857520" cy="2677656"/>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со знанием предметов, с хорошим оснащением школы, с профессионализмом педагогов.</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357159" y="4813994"/>
            <a:ext cx="4786346" cy="1569660"/>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умением ученика самостоятельно мыслить, анализировать и самостоятельно работать</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929322" y="1600200"/>
            <a:ext cx="2757478" cy="4525963"/>
          </a:xfrm>
        </p:spPr>
        <p:txBody>
          <a:bodyPr/>
          <a:lstStyle/>
          <a:p>
            <a:endParaRPr lang="ru-RU" dirty="0"/>
          </a:p>
        </p:txBody>
      </p:sp>
      <p:pic>
        <p:nvPicPr>
          <p:cNvPr id="6146" name="Picture 2" descr="G:\DCIM\114MSDCF\DSC015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285721" y="214290"/>
            <a:ext cx="2357454"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учителей:</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142845" y="1571612"/>
            <a:ext cx="2928958" cy="2308324"/>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умением ученика самостоятельно мыслить, анализировать и самостоятельно работать</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3143240" y="214290"/>
            <a:ext cx="5572164"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 умением подготовить школьника ВУЗ, подготовкой ученика не только умственно, но и нравственно (морально)</a:t>
            </a:r>
            <a:endParaRPr lang="ru-RU"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00694" y="1600200"/>
            <a:ext cx="3186106" cy="4525963"/>
          </a:xfrm>
        </p:spPr>
        <p:txBody>
          <a:bodyPr/>
          <a:lstStyle/>
          <a:p>
            <a:endParaRPr lang="ru-RU" dirty="0"/>
          </a:p>
        </p:txBody>
      </p:sp>
      <p:pic>
        <p:nvPicPr>
          <p:cNvPr id="7170" name="Picture 2" descr="G:\DCIM\114MSDCF\DSC015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8643966" cy="1015663"/>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b="1" dirty="0" smtClean="0">
                <a:ln>
                  <a:prstDash val="solid"/>
                </a:ln>
                <a:solidFill>
                  <a:srgbClr val="FFFF00"/>
                </a:solidFill>
                <a:effectLst>
                  <a:outerShdw blurRad="88000" dist="50800" dir="5040000" algn="tl">
                    <a:schemeClr val="accent4">
                      <a:tint val="80000"/>
                      <a:satMod val="250000"/>
                      <a:alpha val="45000"/>
                    </a:schemeClr>
                  </a:outerShdw>
                </a:effectLst>
              </a:rPr>
              <a:t>Со школой, которая учитывает индивидуальные особенности школьника, способности и потребности детей, где учителя придерживаются гуманистического принципа воспитания, где есть творческие педагоги и мудрое руководство</a:t>
            </a:r>
            <a:r>
              <a:rPr lang="ru-RU" sz="2400" b="1" dirty="0" smtClean="0">
                <a:ln>
                  <a:prstDash val="solid"/>
                </a:ln>
                <a:solidFill>
                  <a:srgbClr val="FFFF00"/>
                </a:solidFill>
                <a:effectLst>
                  <a:outerShdw blurRad="88000" dist="50800" dir="5040000" algn="tl">
                    <a:schemeClr val="accent4">
                      <a:tint val="80000"/>
                      <a:satMod val="250000"/>
                      <a:alpha val="45000"/>
                    </a:schemeClr>
                  </a:outerShdw>
                </a:effectLst>
              </a:rPr>
              <a:t>.</a:t>
            </a:r>
            <a:endParaRPr lang="ru-RU" sz="2400" b="1" cap="none" spc="0" dirty="0">
              <a:ln>
                <a:prstDash val="solid"/>
              </a:ln>
              <a:solidFill>
                <a:srgbClr val="FFFF00"/>
              </a:solidFill>
              <a:effectLst>
                <a:outerShdw blurRad="88000" dist="50800" dir="5040000" algn="tl">
                  <a:schemeClr val="accent4">
                    <a:tint val="80000"/>
                    <a:satMod val="250000"/>
                    <a:alpha val="45000"/>
                  </a:schemeClr>
                </a:outerShdw>
              </a:effectLst>
            </a:endParaRPr>
          </a:p>
        </p:txBody>
      </p:sp>
      <p:sp>
        <p:nvSpPr>
          <p:cNvPr id="5" name="Прямоугольник 4"/>
          <p:cNvSpPr/>
          <p:nvPr/>
        </p:nvSpPr>
        <p:spPr>
          <a:xfrm>
            <a:off x="642910" y="4429132"/>
            <a:ext cx="8215370" cy="1015663"/>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2000" b="1" cap="none" spc="0" dirty="0" smtClean="0">
                <a:ln/>
                <a:solidFill>
                  <a:srgbClr val="FFFF00"/>
                </a:solidFill>
                <a:effectLst/>
              </a:rPr>
              <a:t>С профессиональной позицией и самоощущением учителя, когда он четко представляет свои целим, знает как их достичь и чувствует душевный комфорт.</a:t>
            </a:r>
            <a:endParaRPr lang="ru-RU" sz="2000" b="1" cap="none" spc="0" dirty="0">
              <a:ln/>
              <a:solidFill>
                <a:srgbClr val="FFFF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G:\DCIM\114MSDCF\DSC01631.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928662" y="428604"/>
            <a:ext cx="7715304"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Что же такое качество образования» сегодня?</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2319877" y="4143379"/>
            <a:ext cx="4504246" cy="75713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Прямоугольник 6"/>
          <p:cNvSpPr/>
          <p:nvPr/>
        </p:nvSpPr>
        <p:spPr>
          <a:xfrm>
            <a:off x="357158" y="4143380"/>
            <a:ext cx="8501123" cy="224676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Сегодня это «важнейший показатель успеха школы, важнейшая </a:t>
            </a:r>
            <a:r>
              <a:rPr lang="ru-RU" sz="2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системообразующая</a:t>
            </a: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задача и направление деятельности </a:t>
            </a:r>
            <a:r>
              <a:rPr lang="ru-RU" sz="2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внутришкольного</a:t>
            </a: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управления; совокупность существенных свойств и характеристик результатов образования, способных удовлетворить потребности самих школьников, общества, заказчиков на образование».</a:t>
            </a:r>
          </a:p>
          <a:p>
            <a:pPr algn="ct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«Качество образования – это соотношение цели и результата»..</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2" descr="G:\DCIM\114MSDCF\DSC01656.JPG"/>
          <p:cNvPicPr>
            <a:picLocks noGrp="1" noChangeAspect="1" noChangeArrowheads="1"/>
          </p:cNvPicPr>
          <p:nvPr>
            <p:ph idx="1"/>
          </p:nvPr>
        </p:nvPicPr>
        <p:blipFill>
          <a:blip r:embed="rId2" cstate="print"/>
          <a:srcRect/>
          <a:stretch>
            <a:fillRect/>
          </a:stretch>
        </p:blipFill>
        <p:spPr bwMode="auto">
          <a:xfrm>
            <a:off x="0" y="0"/>
            <a:ext cx="9195146" cy="6858000"/>
          </a:xfrm>
          <a:prstGeom prst="rect">
            <a:avLst/>
          </a:prstGeom>
          <a:noFill/>
        </p:spPr>
      </p:pic>
      <p:sp>
        <p:nvSpPr>
          <p:cNvPr id="7" name="Прямоугольник 6"/>
          <p:cNvSpPr/>
          <p:nvPr/>
        </p:nvSpPr>
        <p:spPr>
          <a:xfrm>
            <a:off x="357158" y="2967335"/>
            <a:ext cx="8286808" cy="1631216"/>
          </a:xfrm>
          <a:prstGeom prst="rect">
            <a:avLst/>
          </a:prstGeom>
          <a:noFill/>
        </p:spPr>
        <p:txBody>
          <a:bodyPr wrap="square" lIns="91440" tIns="45720" rIns="91440" bIns="45720">
            <a:spAutoFit/>
          </a:bodyPr>
          <a:lstStyle/>
          <a:p>
            <a:pPr algn="ctr"/>
            <a:r>
              <a:rPr lang="ru-RU"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Результат образования определяется его целями. Что можно считать сегодня целями образования?</a:t>
            </a:r>
          </a:p>
          <a:p>
            <a:pPr algn="ctr"/>
            <a:endParaRPr lang="ru-RU" sz="20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gn="ctr"/>
            <a:r>
              <a:rPr lang="ru-RU"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Истинное современное образование основывается на развитии и саморазвитии «Я» человека</a:t>
            </a:r>
            <a:endParaRPr lang="ru-RU" sz="20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72066" y="1600200"/>
            <a:ext cx="3614734" cy="4525963"/>
          </a:xfrm>
        </p:spPr>
        <p:txBody>
          <a:bodyPr/>
          <a:lstStyle/>
          <a:p>
            <a:endParaRPr lang="ru-RU" dirty="0"/>
          </a:p>
        </p:txBody>
      </p:sp>
      <p:pic>
        <p:nvPicPr>
          <p:cNvPr id="8194" name="Picture 2" descr="G:\DCIM\114MSDCF\DSC01653.JPG"/>
          <p:cNvPicPr>
            <a:picLocks noChangeAspect="1" noChangeArrowheads="1"/>
          </p:cNvPicPr>
          <p:nvPr/>
        </p:nvPicPr>
        <p:blipFill>
          <a:blip r:embed="rId2" cstate="print"/>
          <a:srcRect/>
          <a:stretch>
            <a:fillRect/>
          </a:stretch>
        </p:blipFill>
        <p:spPr bwMode="auto">
          <a:xfrm>
            <a:off x="0" y="0"/>
            <a:ext cx="9358346" cy="6858000"/>
          </a:xfrm>
          <a:prstGeom prst="rect">
            <a:avLst/>
          </a:prstGeom>
          <a:noFill/>
        </p:spPr>
      </p:pic>
      <p:sp>
        <p:nvSpPr>
          <p:cNvPr id="5" name="Прямоугольник 4"/>
          <p:cNvSpPr/>
          <p:nvPr/>
        </p:nvSpPr>
        <p:spPr>
          <a:xfrm>
            <a:off x="0" y="4643446"/>
            <a:ext cx="9144000" cy="1938992"/>
          </a:xfrm>
          <a:prstGeom prst="rect">
            <a:avLst/>
          </a:prstGeom>
          <a:noFill/>
        </p:spPr>
        <p:txBody>
          <a:bodyPr wrap="square" lIns="91440" tIns="45720" rIns="91440" bIns="45720">
            <a:spAutoFit/>
          </a:bodyPr>
          <a:lstStyle/>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Главную задачу можно сформулировать так: максимально обеспечить развитие в каждом человеке его генетически детерминированных способностей (возможностей), развивать у людей рациональное критическое мышление, вооружить их точными знаниями современной науки, техники и технологии, которые бы позволили добиваться максимального эффекта от их использования в условиях природной ситуации</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G:\DCIM\114MSDCF\DSC01652.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85720" y="5418534"/>
            <a:ext cx="8286808" cy="1323439"/>
          </a:xfrm>
          <a:prstGeom prst="rect">
            <a:avLst/>
          </a:prstGeom>
          <a:noFill/>
        </p:spPr>
        <p:txBody>
          <a:bodyPr wrap="square" lIns="91440" tIns="45720" rIns="91440" bIns="45720">
            <a:spAutoFit/>
          </a:bodyPr>
          <a:lstStyle/>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Стратегия современного образования заключается в том, чтобы дать возможность всем без исключения учащимся проявить свои таланты и весь свой творческий потенциал, подразумевающий возможность реализации  своих личных планов.</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9143999" cy="7185048"/>
          </a:xfrm>
          <a:prstGeom prst="rect">
            <a:avLst/>
          </a:prstGeom>
        </p:spPr>
      </p:pic>
      <p:sp>
        <p:nvSpPr>
          <p:cNvPr id="5" name="Прямоугольник 4"/>
          <p:cNvSpPr/>
          <p:nvPr/>
        </p:nvSpPr>
        <p:spPr>
          <a:xfrm>
            <a:off x="357158" y="214290"/>
            <a:ext cx="8286808" cy="1015663"/>
          </a:xfrm>
          <a:prstGeom prst="rect">
            <a:avLst/>
          </a:prstGeom>
          <a:noFill/>
        </p:spPr>
        <p:txBody>
          <a:bodyPr wrap="square" lIns="91440" tIns="45720" rIns="91440" bIns="45720">
            <a:spAutoFit/>
          </a:bodyPr>
          <a:lstStyle/>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 реализации концепции образования на протяжении всей жизни школа должна готовить учащихся уже сейчас. С этой целью необходимо развивать образовательный процесс, опираясь на следующие основания:</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357159" y="2967335"/>
            <a:ext cx="3000396"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Научиться познавать</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Прямоугольник 6"/>
          <p:cNvSpPr/>
          <p:nvPr/>
        </p:nvSpPr>
        <p:spPr>
          <a:xfrm>
            <a:off x="1428729" y="3929065"/>
            <a:ext cx="4286280"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Научиться делать</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2407336" y="4813994"/>
            <a:ext cx="4329327"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Научиться жить вместе</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Прямоугольник 8"/>
          <p:cNvSpPr/>
          <p:nvPr/>
        </p:nvSpPr>
        <p:spPr>
          <a:xfrm>
            <a:off x="3857620" y="5857892"/>
            <a:ext cx="5500726"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Научиться жить в ладу с самим собой</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G:\DCIM\114MSDCF\DSC01683.JPG"/>
          <p:cNvPicPr>
            <a:picLocks noGrp="1" noChangeAspect="1" noChangeArrowheads="1"/>
          </p:cNvPicPr>
          <p:nvPr>
            <p:ph idx="1"/>
          </p:nvPr>
        </p:nvPicPr>
        <p:blipFill>
          <a:blip r:embed="rId2" cstate="print"/>
          <a:srcRect/>
          <a:stretch>
            <a:fillRect/>
          </a:stretch>
        </p:blipFill>
        <p:spPr bwMode="auto">
          <a:xfrm>
            <a:off x="0" y="0"/>
            <a:ext cx="9143999" cy="7000900"/>
          </a:xfrm>
          <a:prstGeom prst="rect">
            <a:avLst/>
          </a:prstGeom>
          <a:noFill/>
        </p:spPr>
      </p:pic>
      <p:sp>
        <p:nvSpPr>
          <p:cNvPr id="5" name="Прямоугольник 4"/>
          <p:cNvSpPr/>
          <p:nvPr/>
        </p:nvSpPr>
        <p:spPr>
          <a:xfrm>
            <a:off x="571472" y="4357693"/>
            <a:ext cx="8286808" cy="1938992"/>
          </a:xfrm>
          <a:prstGeom prst="rect">
            <a:avLst/>
          </a:prstGeom>
          <a:noFill/>
        </p:spPr>
        <p:txBody>
          <a:bodyPr wrap="square" lIns="91440" tIns="45720" rIns="91440" bIns="45720">
            <a:spAutoFit/>
          </a:bodyPr>
          <a:lstStyle/>
          <a:p>
            <a:pPr algn="ctr">
              <a:buFont typeface="Arial" charset="0"/>
              <a:buChar char="•"/>
            </a:pP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Помочь учащимся познавать окружающий мир.</a:t>
            </a:r>
          </a:p>
          <a:p>
            <a:pPr algn="ctr">
              <a:buFont typeface="Arial" charset="0"/>
              <a:buChar char="•"/>
            </a:pPr>
            <a:endPar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buFont typeface="Arial" charset="0"/>
              <a:buChar char="•"/>
            </a:pP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Задача научиться познавать давно стала составной в системе задач образовательных учреждений. Необходимо создавать условия для развития у учащихся вкуса к исследовательской деятельности и овладению исследовательскими умениями.</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15074" y="1600200"/>
            <a:ext cx="2471726" cy="4525963"/>
          </a:xfrm>
        </p:spPr>
        <p:txBody>
          <a:bodyPr/>
          <a:lstStyle/>
          <a:p>
            <a:endParaRPr lang="ru-RU" dirty="0"/>
          </a:p>
        </p:txBody>
      </p:sp>
      <p:pic>
        <p:nvPicPr>
          <p:cNvPr id="9219" name="Picture 3" descr="G:\DCIM\114MSDCF\DSC017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14282" y="214290"/>
            <a:ext cx="8643998" cy="1631216"/>
          </a:xfrm>
          <a:prstGeom prst="rect">
            <a:avLst/>
          </a:prstGeom>
          <a:noFill/>
        </p:spPr>
        <p:txBody>
          <a:bodyPr wrap="square" lIns="91440" tIns="45720" rIns="91440" bIns="45720">
            <a:spAutoFit/>
          </a:bodyPr>
          <a:lstStyle/>
          <a:p>
            <a:pPr algn="ctr">
              <a:buFont typeface="Arial" charset="0"/>
              <a:buChar char="•"/>
            </a:pP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Помочь учащимся научиться работать (действовать)</a:t>
            </a:r>
          </a:p>
          <a:p>
            <a:pPr algn="ctr">
              <a:buFont typeface="Arial" charset="0"/>
              <a:buChar char="•"/>
            </a:pPr>
            <a:endPar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Прежде всего, следует научиться использовать знания на практике, применять их решению теоретических проблем. Для этого необходимо содействовать развитию у школьников системного, критического мышления.</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Рабочий стол\для завуча\конкурсная\жанровые фот Андреевой В.Н\слушайте и запоминайте!!!.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Прямоугольник 2"/>
          <p:cNvSpPr/>
          <p:nvPr/>
        </p:nvSpPr>
        <p:spPr>
          <a:xfrm>
            <a:off x="285721" y="428604"/>
            <a:ext cx="5072098" cy="163121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«Школа – это тот социальный институт,</a:t>
            </a:r>
          </a:p>
          <a:p>
            <a:pPr algn="ct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где каждый ребенок должен раскрыться как уникальная, неповторимая индивидуальность» </a:t>
            </a:r>
          </a:p>
          <a:p>
            <a:pPr algn="ctr"/>
            <a:r>
              <a:rPr lang="ru-RU" sz="2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Якиманская</a:t>
            </a: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И.С.</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угольник 4"/>
          <p:cNvSpPr/>
          <p:nvPr/>
        </p:nvSpPr>
        <p:spPr>
          <a:xfrm>
            <a:off x="357159" y="4500570"/>
            <a:ext cx="4071966"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Факторы:</a:t>
            </a:r>
          </a:p>
          <a:p>
            <a:pPr algn="ct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Базисный учебный план</a:t>
            </a:r>
          </a:p>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Федеральные стандарты</a:t>
            </a:r>
          </a:p>
          <a:p>
            <a:pPr algn="ctr"/>
            <a:r>
              <a:rPr lang="ru-RU"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Качественнные</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учебники и методические пособия.</a:t>
            </a:r>
            <a:endParaRPr lang="ru-RU"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72066" y="1600200"/>
            <a:ext cx="3614734" cy="4525963"/>
          </a:xfrm>
        </p:spPr>
        <p:txBody>
          <a:bodyPr/>
          <a:lstStyle/>
          <a:p>
            <a:endParaRPr lang="ru-RU" dirty="0"/>
          </a:p>
        </p:txBody>
      </p:sp>
      <p:pic>
        <p:nvPicPr>
          <p:cNvPr id="10242" name="Picture 2" descr="G:\DCIM\114MSDCF\DSC01713.JPG"/>
          <p:cNvPicPr>
            <a:picLocks noChangeAspect="1" noChangeArrowheads="1"/>
          </p:cNvPicPr>
          <p:nvPr/>
        </p:nvPicPr>
        <p:blipFill>
          <a:blip r:embed="rId2" cstate="print"/>
          <a:srcRect/>
          <a:stretch>
            <a:fillRect/>
          </a:stretch>
        </p:blipFill>
        <p:spPr bwMode="auto">
          <a:xfrm>
            <a:off x="-214346" y="0"/>
            <a:ext cx="9358346" cy="6858000"/>
          </a:xfrm>
          <a:prstGeom prst="rect">
            <a:avLst/>
          </a:prstGeom>
          <a:noFill/>
        </p:spPr>
      </p:pic>
      <p:sp>
        <p:nvSpPr>
          <p:cNvPr id="5" name="Прямоугольник 4"/>
          <p:cNvSpPr/>
          <p:nvPr/>
        </p:nvSpPr>
        <p:spPr>
          <a:xfrm>
            <a:off x="285720" y="428604"/>
            <a:ext cx="8358246" cy="1569660"/>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Особо следует отметить необходимость воспитания такого качества у школьников как лидерство. Оно может быть связано не только с наукой или управлением, но и с практической деятельностью.</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G:\DCIM\114MSDCF\DSC01719.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5" name="Прямоугольник 4"/>
          <p:cNvSpPr/>
          <p:nvPr/>
        </p:nvSpPr>
        <p:spPr>
          <a:xfrm>
            <a:off x="214282" y="214290"/>
            <a:ext cx="8572560" cy="2308324"/>
          </a:xfrm>
          <a:prstGeom prst="rect">
            <a:avLst/>
          </a:prstGeom>
          <a:noFill/>
        </p:spPr>
        <p:txBody>
          <a:bodyPr wrap="square" lIns="91440" tIns="45720" rIns="91440" bIns="45720">
            <a:spAutoFit/>
          </a:bodyPr>
          <a:lstStyle/>
          <a:p>
            <a:pPr algn="ctr"/>
            <a:r>
              <a:rPr lang="ru-RU"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Лидер – это прежде всего, профессионал в конкретной области. Другая черта лидера – это умение увидеть проблему, а значит необходимо обладать способностью к проблемно- ориентированному анализу, критическому анализу. Третья черта лидера – это умение найти пути и средства решения найденной проблемы. Здесь требуется о  человека широкие профессиональные знания и умения. И, наконец, четвертая характеристика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лидера – это умение организовать вокруг себя людей для решения проблемы. Лидер – это человек, который способен реализовать себя в любимом деле.</a:t>
            </a:r>
            <a:endParaRPr lang="ru-RU"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643306" y="1600200"/>
            <a:ext cx="5043494" cy="4525963"/>
          </a:xfrm>
        </p:spPr>
        <p:txBody>
          <a:bodyPr/>
          <a:lstStyle/>
          <a:p>
            <a:endParaRPr lang="ru-RU" dirty="0"/>
          </a:p>
        </p:txBody>
      </p:sp>
      <p:pic>
        <p:nvPicPr>
          <p:cNvPr id="11266" name="Picture 2" descr="G:\DCIM\114MSDCF\DSC01720.JPG"/>
          <p:cNvPicPr>
            <a:picLocks noChangeAspect="1" noChangeArrowheads="1"/>
          </p:cNvPicPr>
          <p:nvPr/>
        </p:nvPicPr>
        <p:blipFill>
          <a:blip r:embed="rId2" cstate="print"/>
          <a:srcRect/>
          <a:stretch>
            <a:fillRect/>
          </a:stretch>
        </p:blipFill>
        <p:spPr bwMode="auto">
          <a:xfrm>
            <a:off x="-428659" y="0"/>
            <a:ext cx="9572660" cy="6858000"/>
          </a:xfrm>
          <a:prstGeom prst="rect">
            <a:avLst/>
          </a:prstGeom>
          <a:noFill/>
        </p:spPr>
      </p:pic>
      <p:sp>
        <p:nvSpPr>
          <p:cNvPr id="4" name="Прямоугольник 3"/>
          <p:cNvSpPr/>
          <p:nvPr/>
        </p:nvSpPr>
        <p:spPr>
          <a:xfrm>
            <a:off x="0" y="285728"/>
            <a:ext cx="8572528" cy="1015663"/>
          </a:xfrm>
          <a:prstGeom prst="rect">
            <a:avLst/>
          </a:prstGeom>
          <a:noFill/>
        </p:spPr>
        <p:txBody>
          <a:bodyPr wrap="square" lIns="91440" tIns="45720" rIns="91440" bIns="45720">
            <a:spAutoFit/>
          </a:bodyPr>
          <a:lstStyle/>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Таким образом, воспитание лидера сегодня становится одной из важных целей образования. При этом в виду имеется лидер, способный сопереживанию другому человеку и оказание ему помощи.</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628" y="1600200"/>
            <a:ext cx="3686172" cy="4525963"/>
          </a:xfrm>
        </p:spPr>
        <p:txBody>
          <a:bodyPr/>
          <a:lstStyle/>
          <a:p>
            <a:endParaRPr lang="ru-RU" dirty="0"/>
          </a:p>
        </p:txBody>
      </p:sp>
      <p:pic>
        <p:nvPicPr>
          <p:cNvPr id="12290" name="Picture 2" descr="G:\DCIM\114MSDCF\DSC0172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285720" y="214290"/>
            <a:ext cx="8358246" cy="1200329"/>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Помочь учащимся научиться жить вместе – еще одна цель современного образования.</a:t>
            </a:r>
          </a:p>
          <a:p>
            <a:pPr algn="ct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214942" y="1600200"/>
            <a:ext cx="3471858" cy="4525963"/>
          </a:xfrm>
        </p:spPr>
        <p:txBody>
          <a:bodyPr/>
          <a:lstStyle/>
          <a:p>
            <a:endParaRPr lang="ru-RU" dirty="0"/>
          </a:p>
        </p:txBody>
      </p:sp>
      <p:pic>
        <p:nvPicPr>
          <p:cNvPr id="14338" name="Picture 2" descr="G:\DCIM\114MSDCF\DSC01749.JPG"/>
          <p:cNvPicPr>
            <a:picLocks noChangeAspect="1" noChangeArrowheads="1"/>
          </p:cNvPicPr>
          <p:nvPr/>
        </p:nvPicPr>
        <p:blipFill>
          <a:blip r:embed="rId2" cstate="print"/>
          <a:srcRect/>
          <a:stretch>
            <a:fillRect/>
          </a:stretch>
        </p:blipFill>
        <p:spPr bwMode="auto">
          <a:xfrm>
            <a:off x="-1425575" y="-561975"/>
            <a:ext cx="11996738" cy="7983538"/>
          </a:xfrm>
          <a:prstGeom prst="rect">
            <a:avLst/>
          </a:prstGeom>
          <a:noFill/>
        </p:spPr>
      </p:pic>
      <p:sp>
        <p:nvSpPr>
          <p:cNvPr id="4" name="Прямоугольник 3"/>
          <p:cNvSpPr/>
          <p:nvPr/>
        </p:nvSpPr>
        <p:spPr>
          <a:xfrm>
            <a:off x="-642974" y="-500090"/>
            <a:ext cx="10715700" cy="1938992"/>
          </a:xfrm>
          <a:prstGeom prst="rect">
            <a:avLst/>
          </a:prstGeom>
          <a:noFill/>
        </p:spPr>
        <p:txBody>
          <a:bodyPr wrap="square" lIns="91440" tIns="45720" rIns="91440" bIns="45720">
            <a:spAutoFit/>
          </a:bodyPr>
          <a:lstStyle/>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Важно научиться жить вместе, воспитывая в себе принятие и понимание другого человека, отношение к нему как к ценности. Для современных условий необходимо уже в школе способствовать воспитанию у школьников стремлений и умений жить вместе в группе, в классе, в семье, в социуме, в мире. В этой связи исключительно важным является разбудить и поддерживать у детей чувство понимания взаимозависимости в мире, развивать у них </a:t>
            </a:r>
          </a:p>
          <a:p>
            <a:pPr algn="ctr"/>
            <a:r>
              <a:rPr lang="ru-RU" sz="2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коммуникативность</a:t>
            </a: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умение и поддерживать и снимать конфликты.</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72198" y="1600200"/>
            <a:ext cx="2614602" cy="4525963"/>
          </a:xfrm>
        </p:spPr>
        <p:txBody>
          <a:bodyPr/>
          <a:lstStyle/>
          <a:p>
            <a:endParaRPr lang="ru-RU" dirty="0"/>
          </a:p>
        </p:txBody>
      </p:sp>
      <p:pic>
        <p:nvPicPr>
          <p:cNvPr id="4098" name="Picture 2" descr="C:\Documents and Settings\Admin\Рабочий стол\ненянг и н\фото вежливость\DSC0139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142844" y="142852"/>
            <a:ext cx="8786874" cy="2031325"/>
          </a:xfrm>
          <a:prstGeom prst="rect">
            <a:avLst/>
          </a:prstGeom>
          <a:noFill/>
        </p:spPr>
        <p:txBody>
          <a:bodyPr wrap="square" lIns="91440" tIns="45720" rIns="91440" bIns="45720">
            <a:spAutoFit/>
          </a:bodyPr>
          <a:lstStyle/>
          <a:p>
            <a:pPr algn="ctr"/>
            <a:r>
              <a:rPr lang="ru-RU"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Основополагающим в коммуникации, безусловно, является осознание того, что другой человек является ценностью. Именно это, на наш взгляд позволяет принять другого человека. Как часто в повседневной жизни мы слышим, что самым важным во взаимодействии людей является понимание друг друга. Но это понимание никогда не состоится, если мы не принимаем другого.  Прежде всего должен сработать механизм принятия. Если мы принимаем другого, значит, вы последующем и услышим его и, конечно, же, сможем понять его.</a:t>
            </a:r>
            <a:endParaRPr lang="ru-RU"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C:\Documents and Settings\Admin\Рабочий стол\ненянг и н\фото вежливость\DSC01438.JPG"/>
          <p:cNvPicPr>
            <a:picLocks noGrp="1" noChangeAspect="1" noChangeArrowheads="1"/>
          </p:cNvPicPr>
          <p:nvPr>
            <p:ph idx="1"/>
          </p:nvPr>
        </p:nvPicPr>
        <p:blipFill>
          <a:blip r:embed="rId2" cstate="print"/>
          <a:srcRect/>
          <a:stretch>
            <a:fillRect/>
          </a:stretch>
        </p:blipFill>
        <p:spPr bwMode="auto">
          <a:xfrm>
            <a:off x="0" y="-142900"/>
            <a:ext cx="9144000" cy="7000900"/>
          </a:xfrm>
          <a:prstGeom prst="rect">
            <a:avLst/>
          </a:prstGeom>
          <a:noFill/>
        </p:spPr>
      </p:pic>
      <p:sp>
        <p:nvSpPr>
          <p:cNvPr id="5" name="Прямоугольник 4"/>
          <p:cNvSpPr/>
          <p:nvPr/>
        </p:nvSpPr>
        <p:spPr>
          <a:xfrm>
            <a:off x="500034" y="357166"/>
            <a:ext cx="8072494" cy="3416320"/>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Четвертая важнейшая основа развития образовательного процесса состоит в том, чтобы научиться жить, обеспечивая расцвет собственной личности.</a:t>
            </a:r>
          </a:p>
          <a:p>
            <a:pPr algn="ct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Чтобы научиться познавать, нужно хотеть познавать, поэтому необходимо создавать в школе условия для саморазвития у учащихся мотивации в познании, духовных потребностей, собственной индивидуальности: памяти, мышления, эстетических чувств, физических возможностей.</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20482" name="Picture 2" descr="G:\DCIM\114MSDCF\DSC01608.JPG"/>
          <p:cNvPicPr>
            <a:picLocks noChangeAspect="1" noChangeArrowheads="1"/>
          </p:cNvPicPr>
          <p:nvPr/>
        </p:nvPicPr>
        <p:blipFill>
          <a:blip r:embed="rId2" cstate="print"/>
          <a:srcRect/>
          <a:stretch>
            <a:fillRect/>
          </a:stretch>
        </p:blipFill>
        <p:spPr bwMode="auto">
          <a:xfrm>
            <a:off x="-142908" y="0"/>
            <a:ext cx="9286908" cy="7215214"/>
          </a:xfrm>
          <a:prstGeom prst="rect">
            <a:avLst/>
          </a:prstGeom>
          <a:noFill/>
        </p:spPr>
      </p:pic>
      <p:sp>
        <p:nvSpPr>
          <p:cNvPr id="5" name="Прямоугольник 4"/>
          <p:cNvSpPr/>
          <p:nvPr/>
        </p:nvSpPr>
        <p:spPr>
          <a:xfrm>
            <a:off x="0" y="285728"/>
            <a:ext cx="8929718" cy="1200329"/>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Сейчас важнейшей задачей является помощь учащимся в самопознании, ибо таким путем ученик может построить траекторию своего развития.</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42910" y="500042"/>
            <a:ext cx="8072494"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Мониторинг успеваемости учащихся на 2014/15 </a:t>
            </a:r>
            <a:r>
              <a:rPr lang="ru-RU" sz="2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уч.г</a:t>
            </a:r>
            <a:r>
              <a:rPr lang="ru-RU"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9" name="Содержимое 8"/>
          <p:cNvGraphicFramePr>
            <a:graphicFrameLocks noGrp="1"/>
          </p:cNvGraphicFramePr>
          <p:nvPr>
            <p:ph idx="1"/>
          </p:nvPr>
        </p:nvGraphicFramePr>
        <p:xfrm>
          <a:off x="457200" y="1600200"/>
          <a:ext cx="8229600" cy="36068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ru-RU" dirty="0" smtClean="0"/>
                        <a:t>Ф.И.О. учителя</a:t>
                      </a:r>
                    </a:p>
                    <a:p>
                      <a:r>
                        <a:rPr lang="ru-RU" dirty="0" smtClean="0"/>
                        <a:t>Класс</a:t>
                      </a:r>
                      <a:endParaRPr lang="ru-RU" dirty="0"/>
                    </a:p>
                  </a:txBody>
                  <a:tcPr/>
                </a:tc>
                <a:tc>
                  <a:txBody>
                    <a:bodyPr/>
                    <a:lstStyle/>
                    <a:p>
                      <a:r>
                        <a:rPr lang="ru-RU" dirty="0" smtClean="0"/>
                        <a:t>Первая четверть</a:t>
                      </a:r>
                      <a:endParaRPr lang="ru-RU" dirty="0"/>
                    </a:p>
                  </a:txBody>
                  <a:tcPr/>
                </a:tc>
                <a:tc>
                  <a:txBody>
                    <a:bodyPr/>
                    <a:lstStyle/>
                    <a:p>
                      <a:r>
                        <a:rPr lang="ru-RU" dirty="0" smtClean="0"/>
                        <a:t>Вторая четверть</a:t>
                      </a:r>
                      <a:endParaRPr lang="ru-RU" dirty="0"/>
                    </a:p>
                  </a:txBody>
                  <a:tcPr/>
                </a:tc>
                <a:tc>
                  <a:txBody>
                    <a:bodyPr/>
                    <a:lstStyle/>
                    <a:p>
                      <a:r>
                        <a:rPr lang="ru-RU" dirty="0" smtClean="0"/>
                        <a:t>Третья четверть</a:t>
                      </a:r>
                      <a:endParaRPr lang="ru-RU" dirty="0"/>
                    </a:p>
                  </a:txBody>
                  <a:tcPr/>
                </a:tc>
                <a:tc>
                  <a:txBody>
                    <a:bodyPr/>
                    <a:lstStyle/>
                    <a:p>
                      <a:r>
                        <a:rPr lang="ru-RU" dirty="0" smtClean="0"/>
                        <a:t>Четвертая четверть</a:t>
                      </a:r>
                      <a:endParaRPr lang="ru-RU" dirty="0"/>
                    </a:p>
                  </a:txBody>
                  <a:tcPr/>
                </a:tc>
              </a:tr>
              <a:tr h="370840">
                <a:tc>
                  <a:txBody>
                    <a:bodyPr/>
                    <a:lstStyle/>
                    <a:p>
                      <a:r>
                        <a:rPr lang="ru-RU" dirty="0" smtClean="0"/>
                        <a:t>Ядне У.С.</a:t>
                      </a:r>
                      <a:endParaRPr lang="ru-RU" dirty="0"/>
                    </a:p>
                  </a:txBody>
                  <a:tcPr/>
                </a:tc>
                <a:tc>
                  <a:txBody>
                    <a:bodyPr/>
                    <a:lstStyle/>
                    <a:p>
                      <a:pPr algn="ctr"/>
                      <a:r>
                        <a:rPr lang="ru-RU" dirty="0" smtClean="0"/>
                        <a:t>-</a:t>
                      </a:r>
                      <a:endParaRPr lang="ru-RU" dirty="0"/>
                    </a:p>
                  </a:txBody>
                  <a:tcPr/>
                </a:tc>
                <a:tc>
                  <a:txBody>
                    <a:bodyPr/>
                    <a:lstStyle/>
                    <a:p>
                      <a:pPr algn="ctr"/>
                      <a:r>
                        <a:rPr lang="ru-RU" dirty="0" smtClean="0"/>
                        <a:t>55 %</a:t>
                      </a:r>
                      <a:endParaRPr lang="ru-RU" dirty="0"/>
                    </a:p>
                  </a:txBody>
                  <a:tcPr/>
                </a:tc>
                <a:tc>
                  <a:txBody>
                    <a:bodyPr/>
                    <a:lstStyle/>
                    <a:p>
                      <a:pPr algn="ctr"/>
                      <a:r>
                        <a:rPr lang="ru-RU" dirty="0" smtClean="0"/>
                        <a:t>55 %</a:t>
                      </a:r>
                      <a:endParaRPr lang="ru-RU" dirty="0"/>
                    </a:p>
                  </a:txBody>
                  <a:tcPr/>
                </a:tc>
                <a:tc>
                  <a:txBody>
                    <a:bodyPr/>
                    <a:lstStyle/>
                    <a:p>
                      <a:pPr algn="ctr"/>
                      <a:endParaRPr lang="ru-RU"/>
                    </a:p>
                  </a:txBody>
                  <a:tcPr/>
                </a:tc>
              </a:tr>
              <a:tr h="370840">
                <a:tc>
                  <a:txBody>
                    <a:bodyPr/>
                    <a:lstStyle/>
                    <a:p>
                      <a:endParaRPr lang="ru-RU" dirty="0"/>
                    </a:p>
                  </a:txBody>
                  <a:tcPr/>
                </a:tc>
                <a:tc>
                  <a:txBody>
                    <a:bodyPr/>
                    <a:lstStyle/>
                    <a:p>
                      <a:pPr algn="ctr"/>
                      <a:endParaRPr lang="ru-RU" dirty="0"/>
                    </a:p>
                  </a:txBody>
                  <a:tcPr/>
                </a:tc>
                <a:tc>
                  <a:txBody>
                    <a:bodyPr/>
                    <a:lstStyle/>
                    <a:p>
                      <a:pPr algn="ctr"/>
                      <a:endParaRPr lang="ru-RU" dirty="0"/>
                    </a:p>
                  </a:txBody>
                  <a:tcPr/>
                </a:tc>
                <a:tc>
                  <a:txBody>
                    <a:bodyPr/>
                    <a:lstStyle/>
                    <a:p>
                      <a:pPr algn="ctr"/>
                      <a:endParaRPr lang="ru-RU"/>
                    </a:p>
                  </a:txBody>
                  <a:tcPr/>
                </a:tc>
                <a:tc>
                  <a:txBody>
                    <a:bodyPr/>
                    <a:lstStyle/>
                    <a:p>
                      <a:pPr algn="ctr"/>
                      <a:endParaRPr lang="ru-RU"/>
                    </a:p>
                  </a:txBody>
                  <a:tcPr/>
                </a:tc>
              </a:tr>
              <a:tr h="370840">
                <a:tc>
                  <a:txBody>
                    <a:bodyPr/>
                    <a:lstStyle/>
                    <a:p>
                      <a:r>
                        <a:rPr lang="ru-RU" dirty="0" err="1" smtClean="0"/>
                        <a:t>Окотэтто</a:t>
                      </a:r>
                      <a:r>
                        <a:rPr lang="ru-RU" dirty="0" smtClean="0"/>
                        <a:t> Г.Л.</a:t>
                      </a:r>
                      <a:endParaRPr lang="ru-RU" dirty="0"/>
                    </a:p>
                  </a:txBody>
                  <a:tcPr/>
                </a:tc>
                <a:tc>
                  <a:txBody>
                    <a:bodyPr/>
                    <a:lstStyle/>
                    <a:p>
                      <a:pPr algn="ctr"/>
                      <a:r>
                        <a:rPr lang="ru-RU" dirty="0" smtClean="0"/>
                        <a:t>-</a:t>
                      </a:r>
                      <a:endParaRPr lang="ru-RU" dirty="0"/>
                    </a:p>
                  </a:txBody>
                  <a:tcPr/>
                </a:tc>
                <a:tc>
                  <a:txBody>
                    <a:bodyPr/>
                    <a:lstStyle/>
                    <a:p>
                      <a:pPr algn="ctr"/>
                      <a:r>
                        <a:rPr lang="ru-RU" dirty="0" smtClean="0"/>
                        <a:t>-</a:t>
                      </a:r>
                      <a:endParaRPr lang="ru-RU" dirty="0"/>
                    </a:p>
                  </a:txBody>
                  <a:tcPr/>
                </a:tc>
                <a:tc>
                  <a:txBody>
                    <a:bodyPr/>
                    <a:lstStyle/>
                    <a:p>
                      <a:pPr algn="ctr"/>
                      <a:r>
                        <a:rPr lang="ru-RU" dirty="0" smtClean="0"/>
                        <a:t>-</a:t>
                      </a:r>
                      <a:endParaRPr lang="ru-RU" dirty="0"/>
                    </a:p>
                  </a:txBody>
                  <a:tcPr/>
                </a:tc>
                <a:tc>
                  <a:txBody>
                    <a:bodyPr/>
                    <a:lstStyle/>
                    <a:p>
                      <a:pPr algn="ctr"/>
                      <a:endParaRPr lang="ru-RU"/>
                    </a:p>
                  </a:txBody>
                  <a:tcPr/>
                </a:tc>
              </a:tr>
              <a:tr h="370840">
                <a:tc>
                  <a:txBody>
                    <a:bodyPr/>
                    <a:lstStyle/>
                    <a:p>
                      <a:endParaRPr lang="ru-RU"/>
                    </a:p>
                  </a:txBody>
                  <a:tcPr/>
                </a:tc>
                <a:tc>
                  <a:txBody>
                    <a:bodyPr/>
                    <a:lstStyle/>
                    <a:p>
                      <a:pPr algn="ctr"/>
                      <a:endParaRPr lang="ru-RU"/>
                    </a:p>
                  </a:txBody>
                  <a:tcPr/>
                </a:tc>
                <a:tc>
                  <a:txBody>
                    <a:bodyPr/>
                    <a:lstStyle/>
                    <a:p>
                      <a:pPr algn="ctr"/>
                      <a:endParaRPr lang="ru-RU" dirty="0"/>
                    </a:p>
                  </a:txBody>
                  <a:tcPr/>
                </a:tc>
                <a:tc>
                  <a:txBody>
                    <a:bodyPr/>
                    <a:lstStyle/>
                    <a:p>
                      <a:pPr algn="ctr"/>
                      <a:endParaRPr lang="ru-RU" dirty="0"/>
                    </a:p>
                  </a:txBody>
                  <a:tcPr/>
                </a:tc>
                <a:tc>
                  <a:txBody>
                    <a:bodyPr/>
                    <a:lstStyle/>
                    <a:p>
                      <a:pPr algn="ctr"/>
                      <a:endParaRPr lang="ru-RU"/>
                    </a:p>
                  </a:txBody>
                  <a:tcPr/>
                </a:tc>
              </a:tr>
              <a:tr h="370840">
                <a:tc>
                  <a:txBody>
                    <a:bodyPr/>
                    <a:lstStyle/>
                    <a:p>
                      <a:r>
                        <a:rPr lang="ru-RU" dirty="0" smtClean="0"/>
                        <a:t>Шульгина Д.С.</a:t>
                      </a:r>
                      <a:endParaRPr lang="ru-RU" dirty="0"/>
                    </a:p>
                  </a:txBody>
                  <a:tcPr/>
                </a:tc>
                <a:tc>
                  <a:txBody>
                    <a:bodyPr/>
                    <a:lstStyle/>
                    <a:p>
                      <a:pPr algn="ctr"/>
                      <a:r>
                        <a:rPr lang="ru-RU" dirty="0" smtClean="0"/>
                        <a:t>40%</a:t>
                      </a:r>
                      <a:endParaRPr lang="ru-RU" dirty="0"/>
                    </a:p>
                  </a:txBody>
                  <a:tcPr/>
                </a:tc>
                <a:tc>
                  <a:txBody>
                    <a:bodyPr/>
                    <a:lstStyle/>
                    <a:p>
                      <a:pPr algn="ctr"/>
                      <a:r>
                        <a:rPr lang="ru-RU" dirty="0" smtClean="0"/>
                        <a:t>40%</a:t>
                      </a:r>
                      <a:endParaRPr lang="ru-RU" dirty="0"/>
                    </a:p>
                  </a:txBody>
                  <a:tcPr/>
                </a:tc>
                <a:tc>
                  <a:txBody>
                    <a:bodyPr/>
                    <a:lstStyle/>
                    <a:p>
                      <a:pPr algn="ctr"/>
                      <a:r>
                        <a:rPr lang="ru-RU" dirty="0" smtClean="0"/>
                        <a:t>40 %</a:t>
                      </a:r>
                      <a:endParaRPr lang="ru-RU" dirty="0"/>
                    </a:p>
                  </a:txBody>
                  <a:tcPr/>
                </a:tc>
                <a:tc>
                  <a:txBody>
                    <a:bodyPr/>
                    <a:lstStyle/>
                    <a:p>
                      <a:pPr algn="ctr"/>
                      <a:endParaRPr lang="ru-RU"/>
                    </a:p>
                  </a:txBody>
                  <a:tcPr/>
                </a:tc>
              </a:tr>
              <a:tr h="370840">
                <a:tc>
                  <a:txBody>
                    <a:bodyPr/>
                    <a:lstStyle/>
                    <a:p>
                      <a:endParaRPr lang="ru-RU"/>
                    </a:p>
                  </a:txBody>
                  <a:tcPr/>
                </a:tc>
                <a:tc>
                  <a:txBody>
                    <a:bodyPr/>
                    <a:lstStyle/>
                    <a:p>
                      <a:pPr algn="ctr"/>
                      <a:endParaRPr lang="ru-RU"/>
                    </a:p>
                  </a:txBody>
                  <a:tcPr/>
                </a:tc>
                <a:tc>
                  <a:txBody>
                    <a:bodyPr/>
                    <a:lstStyle/>
                    <a:p>
                      <a:pPr algn="ctr"/>
                      <a:endParaRPr lang="ru-RU"/>
                    </a:p>
                  </a:txBody>
                  <a:tcPr/>
                </a:tc>
                <a:tc>
                  <a:txBody>
                    <a:bodyPr/>
                    <a:lstStyle/>
                    <a:p>
                      <a:pPr algn="ctr"/>
                      <a:endParaRPr lang="ru-RU" dirty="0"/>
                    </a:p>
                  </a:txBody>
                  <a:tcPr/>
                </a:tc>
                <a:tc>
                  <a:txBody>
                    <a:bodyPr/>
                    <a:lstStyle/>
                    <a:p>
                      <a:pPr algn="ctr"/>
                      <a:endParaRPr lang="ru-RU" dirty="0"/>
                    </a:p>
                  </a:txBody>
                  <a:tcPr/>
                </a:tc>
              </a:tr>
              <a:tr h="370840">
                <a:tc>
                  <a:txBody>
                    <a:bodyPr/>
                    <a:lstStyle/>
                    <a:p>
                      <a:r>
                        <a:rPr lang="ru-RU" dirty="0" smtClean="0"/>
                        <a:t>Андреева В.Н.</a:t>
                      </a:r>
                      <a:endParaRPr lang="ru-RU" dirty="0"/>
                    </a:p>
                  </a:txBody>
                  <a:tcPr/>
                </a:tc>
                <a:tc>
                  <a:txBody>
                    <a:bodyPr/>
                    <a:lstStyle/>
                    <a:p>
                      <a:pPr algn="ctr"/>
                      <a:r>
                        <a:rPr lang="ru-RU" dirty="0" smtClean="0"/>
                        <a:t>43,2%</a:t>
                      </a:r>
                      <a:endParaRPr lang="ru-RU" dirty="0"/>
                    </a:p>
                  </a:txBody>
                  <a:tcPr/>
                </a:tc>
                <a:tc>
                  <a:txBody>
                    <a:bodyPr/>
                    <a:lstStyle/>
                    <a:p>
                      <a:pPr algn="ctr"/>
                      <a:r>
                        <a:rPr lang="ru-RU" dirty="0" smtClean="0"/>
                        <a:t>47,4%</a:t>
                      </a:r>
                      <a:endParaRPr lang="ru-RU" dirty="0"/>
                    </a:p>
                  </a:txBody>
                  <a:tcPr/>
                </a:tc>
                <a:tc>
                  <a:txBody>
                    <a:bodyPr/>
                    <a:lstStyle/>
                    <a:p>
                      <a:pPr algn="ctr"/>
                      <a:r>
                        <a:rPr lang="ru-RU" dirty="0" smtClean="0"/>
                        <a:t>52,6 %</a:t>
                      </a:r>
                      <a:endParaRPr lang="ru-RU" dirty="0"/>
                    </a:p>
                  </a:txBody>
                  <a:tcPr/>
                </a:tc>
                <a:tc>
                  <a:txBody>
                    <a:bodyPr/>
                    <a:lstStyle/>
                    <a:p>
                      <a:pPr algn="ctr"/>
                      <a:endParaRPr lang="ru-RU" dirty="0"/>
                    </a:p>
                  </a:txBody>
                  <a:tcPr/>
                </a:tc>
              </a:tr>
              <a:tr h="370840">
                <a:tc>
                  <a:txBody>
                    <a:bodyPr/>
                    <a:lstStyle/>
                    <a:p>
                      <a:endParaRPr lang="ru-RU"/>
                    </a:p>
                  </a:txBody>
                  <a:tcPr/>
                </a:tc>
                <a:tc>
                  <a:txBody>
                    <a:bodyPr/>
                    <a:lstStyle/>
                    <a:p>
                      <a:pPr algn="ctr"/>
                      <a:endParaRPr lang="ru-RU"/>
                    </a:p>
                  </a:txBody>
                  <a:tcPr/>
                </a:tc>
                <a:tc>
                  <a:txBody>
                    <a:bodyPr/>
                    <a:lstStyle/>
                    <a:p>
                      <a:pPr algn="ctr"/>
                      <a:endParaRPr lang="ru-RU"/>
                    </a:p>
                  </a:txBody>
                  <a:tcPr/>
                </a:tc>
                <a:tc>
                  <a:txBody>
                    <a:bodyPr/>
                    <a:lstStyle/>
                    <a:p>
                      <a:pPr algn="ctr"/>
                      <a:endParaRPr lang="ru-RU"/>
                    </a:p>
                  </a:txBody>
                  <a:tcPr/>
                </a:tc>
                <a:tc>
                  <a:txBody>
                    <a:bodyPr/>
                    <a:lstStyle/>
                    <a:p>
                      <a:pPr algn="ctr"/>
                      <a:endParaRPr lang="ru-RU" dirty="0"/>
                    </a:p>
                  </a:txBody>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47500" lnSpcReduction="20000"/>
          </a:bodyPr>
          <a:lstStyle/>
          <a:p>
            <a:pPr algn="ctr"/>
            <a:r>
              <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Наши хорошисты</a:t>
            </a:r>
          </a:p>
          <a:p>
            <a:pPr algn="ctr"/>
            <a:r>
              <a:rPr lang="ru-RU" b="1" spc="50" dirty="0" err="1" smtClean="0">
                <a:ln w="11430"/>
                <a:solidFill>
                  <a:srgbClr val="00B0F0"/>
                </a:solidFill>
                <a:effectLst>
                  <a:outerShdw blurRad="76200" dist="50800" dir="5400000" algn="tl" rotWithShape="0">
                    <a:srgbClr val="000000">
                      <a:alpha val="65000"/>
                    </a:srgbClr>
                  </a:outerShdw>
                </a:effectLst>
              </a:rPr>
              <a:t>Вануйто</a:t>
            </a:r>
            <a:r>
              <a:rPr lang="ru-RU" b="1" spc="50" dirty="0" smtClean="0">
                <a:ln w="11430"/>
                <a:solidFill>
                  <a:srgbClr val="00B0F0"/>
                </a:solidFill>
                <a:effectLst>
                  <a:outerShdw blurRad="76200" dist="50800" dir="5400000" algn="tl" rotWithShape="0">
                    <a:srgbClr val="000000">
                      <a:alpha val="65000"/>
                    </a:srgbClr>
                  </a:outerShdw>
                </a:effectLst>
              </a:rPr>
              <a:t> Владимир – 4 класс</a:t>
            </a:r>
          </a:p>
          <a:p>
            <a:pPr algn="ctr"/>
            <a:r>
              <a:rPr lang="ru-RU" b="1" spc="50" dirty="0" err="1" smtClean="0">
                <a:ln w="11430"/>
                <a:solidFill>
                  <a:srgbClr val="00B0F0"/>
                </a:solidFill>
                <a:effectLst>
                  <a:outerShdw blurRad="76200" dist="50800" dir="5400000" algn="tl" rotWithShape="0">
                    <a:srgbClr val="000000">
                      <a:alpha val="65000"/>
                    </a:srgbClr>
                  </a:outerShdw>
                </a:effectLst>
              </a:rPr>
              <a:t>Вануйто</a:t>
            </a:r>
            <a:r>
              <a:rPr lang="ru-RU" b="1" spc="50" dirty="0" smtClean="0">
                <a:ln w="11430"/>
                <a:solidFill>
                  <a:srgbClr val="00B0F0"/>
                </a:solidFill>
                <a:effectLst>
                  <a:outerShdw blurRad="76200" dist="50800" dir="5400000" algn="tl" rotWithShape="0">
                    <a:srgbClr val="000000">
                      <a:alpha val="65000"/>
                    </a:srgbClr>
                  </a:outerShdw>
                </a:effectLst>
              </a:rPr>
              <a:t> Эльвира – 4 класс</a:t>
            </a:r>
          </a:p>
          <a:p>
            <a:pPr algn="ctr"/>
            <a:r>
              <a:rPr lang="ru-RU" b="1" spc="50" dirty="0" smtClean="0">
                <a:ln w="11430"/>
                <a:solidFill>
                  <a:srgbClr val="00B0F0"/>
                </a:solidFill>
                <a:effectLst>
                  <a:outerShdw blurRad="76200" dist="50800" dir="5400000" algn="tl" rotWithShape="0">
                    <a:srgbClr val="000000">
                      <a:alpha val="65000"/>
                    </a:srgbClr>
                  </a:outerShdw>
                </a:effectLst>
              </a:rPr>
              <a:t>Вэнго </a:t>
            </a:r>
            <a:r>
              <a:rPr lang="ru-RU" b="1" spc="50" dirty="0" err="1" smtClean="0">
                <a:ln w="11430"/>
                <a:solidFill>
                  <a:srgbClr val="00B0F0"/>
                </a:solidFill>
                <a:effectLst>
                  <a:outerShdw blurRad="76200" dist="50800" dir="5400000" algn="tl" rotWithShape="0">
                    <a:srgbClr val="000000">
                      <a:alpha val="65000"/>
                    </a:srgbClr>
                  </a:outerShdw>
                </a:effectLst>
              </a:rPr>
              <a:t>Василина</a:t>
            </a:r>
            <a:r>
              <a:rPr lang="ru-RU" b="1" spc="50" dirty="0" smtClean="0">
                <a:ln w="11430"/>
                <a:solidFill>
                  <a:srgbClr val="00B0F0"/>
                </a:solidFill>
                <a:effectLst>
                  <a:outerShdw blurRad="76200" dist="50800" dir="5400000" algn="tl" rotWithShape="0">
                    <a:srgbClr val="000000">
                      <a:alpha val="65000"/>
                    </a:srgbClr>
                  </a:outerShdw>
                </a:effectLst>
              </a:rPr>
              <a:t> – 4 класс</a:t>
            </a:r>
          </a:p>
          <a:p>
            <a:pPr algn="ctr"/>
            <a:r>
              <a:rPr lang="ru-RU" b="1" spc="50" dirty="0" err="1" smtClean="0">
                <a:ln w="11430"/>
                <a:solidFill>
                  <a:srgbClr val="00B0F0"/>
                </a:solidFill>
                <a:effectLst>
                  <a:outerShdw blurRad="76200" dist="50800" dir="5400000" algn="tl" rotWithShape="0">
                    <a:srgbClr val="000000">
                      <a:alpha val="65000"/>
                    </a:srgbClr>
                  </a:outerShdw>
                </a:effectLst>
              </a:rPr>
              <a:t>Вэхо</a:t>
            </a:r>
            <a:r>
              <a:rPr lang="ru-RU" b="1" spc="50" dirty="0" smtClean="0">
                <a:ln w="11430"/>
                <a:solidFill>
                  <a:srgbClr val="00B0F0"/>
                </a:solidFill>
                <a:effectLst>
                  <a:outerShdw blurRad="76200" dist="50800" dir="5400000" algn="tl" rotWithShape="0">
                    <a:srgbClr val="000000">
                      <a:alpha val="65000"/>
                    </a:srgbClr>
                  </a:outerShdw>
                </a:effectLst>
              </a:rPr>
              <a:t> Алина – 4 класс</a:t>
            </a:r>
          </a:p>
          <a:p>
            <a:pPr algn="ctr"/>
            <a:r>
              <a:rPr lang="ru-RU" b="1" spc="50" dirty="0" smtClean="0">
                <a:ln w="11430"/>
                <a:solidFill>
                  <a:srgbClr val="00B0F0"/>
                </a:solidFill>
                <a:effectLst>
                  <a:outerShdw blurRad="76200" dist="50800" dir="5400000" algn="tl" rotWithShape="0">
                    <a:srgbClr val="000000">
                      <a:alpha val="65000"/>
                    </a:srgbClr>
                  </a:outerShdw>
                </a:effectLst>
              </a:rPr>
              <a:t>Салиндер Никита – 4 класс</a:t>
            </a:r>
          </a:p>
          <a:p>
            <a:pPr algn="ctr"/>
            <a:r>
              <a:rPr lang="ru-RU" b="1" spc="50" dirty="0" smtClean="0">
                <a:ln w="11430"/>
                <a:solidFill>
                  <a:srgbClr val="00B0F0"/>
                </a:solidFill>
                <a:effectLst>
                  <a:outerShdw blurRad="76200" dist="50800" dir="5400000" algn="tl" rotWithShape="0">
                    <a:srgbClr val="000000">
                      <a:alpha val="65000"/>
                    </a:srgbClr>
                  </a:outerShdw>
                </a:effectLst>
              </a:rPr>
              <a:t>Худи Милана – 4 класс</a:t>
            </a:r>
          </a:p>
          <a:p>
            <a:pPr algn="ctr"/>
            <a:r>
              <a:rPr lang="ru-RU" b="1" spc="50" dirty="0" smtClean="0">
                <a:ln w="11430"/>
                <a:solidFill>
                  <a:srgbClr val="00B0F0"/>
                </a:solidFill>
                <a:effectLst>
                  <a:outerShdw blurRad="76200" dist="50800" dir="5400000" algn="tl" rotWithShape="0">
                    <a:srgbClr val="000000">
                      <a:alpha val="65000"/>
                    </a:srgbClr>
                  </a:outerShdw>
                </a:effectLst>
              </a:rPr>
              <a:t>Худи Олеся – 4 класс</a:t>
            </a:r>
          </a:p>
          <a:p>
            <a:pPr algn="ctr"/>
            <a:r>
              <a:rPr lang="ru-RU" b="1" spc="50" dirty="0" smtClean="0">
                <a:ln w="11430"/>
                <a:solidFill>
                  <a:srgbClr val="00B0F0"/>
                </a:solidFill>
                <a:effectLst>
                  <a:outerShdw blurRad="76200" dist="50800" dir="5400000" algn="tl" rotWithShape="0">
                    <a:srgbClr val="000000">
                      <a:alpha val="65000"/>
                    </a:srgbClr>
                  </a:outerShdw>
                </a:effectLst>
              </a:rPr>
              <a:t>Ядне Розалия – 4 </a:t>
            </a:r>
            <a:r>
              <a:rPr lang="ru-RU" b="1" spc="50" dirty="0" smtClean="0">
                <a:ln w="11430"/>
                <a:solidFill>
                  <a:srgbClr val="00B0F0"/>
                </a:solidFill>
                <a:effectLst>
                  <a:outerShdw blurRad="76200" dist="50800" dir="5400000" algn="tl" rotWithShape="0">
                    <a:srgbClr val="000000">
                      <a:alpha val="65000"/>
                    </a:srgbClr>
                  </a:outerShdw>
                </a:effectLst>
              </a:rPr>
              <a:t>класс</a:t>
            </a:r>
          </a:p>
          <a:p>
            <a:pPr algn="ctr"/>
            <a:r>
              <a:rPr lang="ru-RU" b="1" spc="50" dirty="0" err="1" smtClean="0">
                <a:ln w="11430"/>
                <a:solidFill>
                  <a:srgbClr val="00B0F0"/>
                </a:solidFill>
                <a:effectLst>
                  <a:outerShdw blurRad="76200" dist="50800" dir="5400000" algn="tl" rotWithShape="0">
                    <a:srgbClr val="000000">
                      <a:alpha val="65000"/>
                    </a:srgbClr>
                  </a:outerShdw>
                </a:effectLst>
              </a:rPr>
              <a:t>Темирчева</a:t>
            </a:r>
            <a:r>
              <a:rPr lang="ru-RU" b="1" spc="50" dirty="0" smtClean="0">
                <a:ln w="11430"/>
                <a:solidFill>
                  <a:srgbClr val="00B0F0"/>
                </a:solidFill>
                <a:effectLst>
                  <a:outerShdw blurRad="76200" dist="50800" dir="5400000" algn="tl" rotWithShape="0">
                    <a:srgbClr val="000000">
                      <a:alpha val="65000"/>
                    </a:srgbClr>
                  </a:outerShdw>
                </a:effectLst>
              </a:rPr>
              <a:t> Полина </a:t>
            </a:r>
            <a:endParaRPr lang="ru-RU" b="1" spc="50" dirty="0" smtClean="0">
              <a:ln w="11430"/>
              <a:solidFill>
                <a:srgbClr val="00B0F0"/>
              </a:solidFill>
              <a:effectLst>
                <a:outerShdw blurRad="76200" dist="50800" dir="5400000" algn="tl" rotWithShape="0">
                  <a:srgbClr val="000000">
                    <a:alpha val="65000"/>
                  </a:srgbClr>
                </a:outerShdw>
              </a:effectLst>
            </a:endParaRPr>
          </a:p>
          <a:p>
            <a:pPr algn="ctr"/>
            <a:endParaRPr lang="ru-RU" b="1" spc="50" dirty="0" smtClean="0">
              <a:ln w="11430"/>
              <a:solidFill>
                <a:srgbClr val="00B0F0"/>
              </a:solidFill>
              <a:effectLst>
                <a:outerShdw blurRad="76200" dist="50800" dir="5400000" algn="tl" rotWithShape="0">
                  <a:srgbClr val="000000">
                    <a:alpha val="65000"/>
                  </a:srgbClr>
                </a:outerShdw>
              </a:effectLst>
            </a:endParaRPr>
          </a:p>
          <a:p>
            <a:pPr algn="ctr"/>
            <a:r>
              <a:rPr lang="ru-RU" b="1" spc="50" dirty="0" smtClean="0">
                <a:ln w="11430"/>
                <a:solidFill>
                  <a:srgbClr val="7030A0"/>
                </a:solidFill>
                <a:effectLst>
                  <a:outerShdw blurRad="76200" dist="50800" dir="5400000" algn="tl" rotWithShape="0">
                    <a:srgbClr val="000000">
                      <a:alpha val="65000"/>
                    </a:srgbClr>
                  </a:outerShdw>
                </a:effectLst>
              </a:rPr>
              <a:t>Ядне Софья – 3 класс</a:t>
            </a:r>
          </a:p>
          <a:p>
            <a:pPr algn="ctr"/>
            <a:r>
              <a:rPr lang="ru-RU" b="1" spc="50" dirty="0" smtClean="0">
                <a:ln w="11430"/>
                <a:solidFill>
                  <a:srgbClr val="7030A0"/>
                </a:solidFill>
                <a:effectLst>
                  <a:outerShdw blurRad="76200" dist="50800" dir="5400000" algn="tl" rotWithShape="0">
                    <a:srgbClr val="000000">
                      <a:alpha val="65000"/>
                    </a:srgbClr>
                  </a:outerShdw>
                </a:effectLst>
              </a:rPr>
              <a:t>Лапсуй Татьяна – 3 класс</a:t>
            </a:r>
          </a:p>
          <a:p>
            <a:pPr algn="ctr"/>
            <a:r>
              <a:rPr lang="ru-RU" b="1" spc="50" dirty="0" smtClean="0">
                <a:ln w="11430"/>
                <a:solidFill>
                  <a:srgbClr val="7030A0"/>
                </a:solidFill>
                <a:effectLst>
                  <a:outerShdw blurRad="76200" dist="50800" dir="5400000" algn="tl" rotWithShape="0">
                    <a:srgbClr val="000000">
                      <a:alpha val="65000"/>
                    </a:srgbClr>
                  </a:outerShdw>
                </a:effectLst>
              </a:rPr>
              <a:t>Салиндер </a:t>
            </a:r>
            <a:r>
              <a:rPr lang="ru-RU" b="1" spc="50" dirty="0" err="1" smtClean="0">
                <a:ln w="11430"/>
                <a:solidFill>
                  <a:srgbClr val="7030A0"/>
                </a:solidFill>
                <a:effectLst>
                  <a:outerShdw blurRad="76200" dist="50800" dir="5400000" algn="tl" rotWithShape="0">
                    <a:srgbClr val="000000">
                      <a:alpha val="65000"/>
                    </a:srgbClr>
                  </a:outerShdw>
                </a:effectLst>
              </a:rPr>
              <a:t>Аверьян</a:t>
            </a:r>
            <a:r>
              <a:rPr lang="ru-RU" b="1" spc="50" dirty="0" smtClean="0">
                <a:ln w="11430"/>
                <a:solidFill>
                  <a:srgbClr val="7030A0"/>
                </a:solidFill>
                <a:effectLst>
                  <a:outerShdw blurRad="76200" dist="50800" dir="5400000" algn="tl" rotWithShape="0">
                    <a:srgbClr val="000000">
                      <a:alpha val="65000"/>
                    </a:srgbClr>
                  </a:outerShdw>
                </a:effectLst>
              </a:rPr>
              <a:t> – 3 класс</a:t>
            </a:r>
          </a:p>
          <a:p>
            <a:pPr algn="ctr"/>
            <a:r>
              <a:rPr lang="ru-RU" b="1" spc="50" dirty="0" smtClean="0">
                <a:ln w="11430"/>
                <a:solidFill>
                  <a:srgbClr val="7030A0"/>
                </a:solidFill>
                <a:effectLst>
                  <a:outerShdw blurRad="76200" dist="50800" dir="5400000" algn="tl" rotWithShape="0">
                    <a:srgbClr val="000000">
                      <a:alpha val="65000"/>
                    </a:srgbClr>
                  </a:outerShdw>
                </a:effectLst>
              </a:rPr>
              <a:t>Салиндер Владислава – 3 </a:t>
            </a:r>
            <a:r>
              <a:rPr lang="ru-RU" b="1" spc="50" dirty="0" smtClean="0">
                <a:ln w="11430"/>
                <a:solidFill>
                  <a:srgbClr val="7030A0"/>
                </a:solidFill>
                <a:effectLst>
                  <a:outerShdw blurRad="76200" dist="50800" dir="5400000" algn="tl" rotWithShape="0">
                    <a:srgbClr val="000000">
                      <a:alpha val="65000"/>
                    </a:srgbClr>
                  </a:outerShdw>
                </a:effectLst>
              </a:rPr>
              <a:t>класс</a:t>
            </a:r>
          </a:p>
          <a:p>
            <a:pPr algn="ctr"/>
            <a:endParaRPr lang="ru-RU" b="1" spc="50" dirty="0" smtClean="0">
              <a:ln w="11430"/>
              <a:solidFill>
                <a:srgbClr val="7030A0"/>
              </a:solidFill>
              <a:effectLst>
                <a:outerShdw blurRad="76200" dist="50800" dir="5400000" algn="tl" rotWithShape="0">
                  <a:srgbClr val="000000">
                    <a:alpha val="65000"/>
                  </a:srgbClr>
                </a:outerShdw>
              </a:effectLst>
            </a:endParaRPr>
          </a:p>
          <a:p>
            <a:pPr algn="ctr"/>
            <a:r>
              <a:rPr lang="ru-RU" b="1" spc="50" dirty="0" smtClean="0">
                <a:ln w="11430"/>
                <a:solidFill>
                  <a:srgbClr val="7030A0"/>
                </a:solidFill>
                <a:effectLst>
                  <a:outerShdw blurRad="76200" dist="50800" dir="5400000" algn="tl" rotWithShape="0">
                    <a:srgbClr val="000000">
                      <a:alpha val="65000"/>
                    </a:srgbClr>
                  </a:outerShdw>
                </a:effectLst>
              </a:rPr>
              <a:t>Лапсуй </a:t>
            </a:r>
            <a:r>
              <a:rPr lang="ru-RU" b="1" spc="50" dirty="0" err="1" smtClean="0">
                <a:ln w="11430"/>
                <a:solidFill>
                  <a:srgbClr val="7030A0"/>
                </a:solidFill>
                <a:effectLst>
                  <a:outerShdw blurRad="76200" dist="50800" dir="5400000" algn="tl" rotWithShape="0">
                    <a:srgbClr val="000000">
                      <a:alpha val="65000"/>
                    </a:srgbClr>
                  </a:outerShdw>
                </a:effectLst>
              </a:rPr>
              <a:t>Эвелина</a:t>
            </a:r>
            <a:r>
              <a:rPr lang="ru-RU" b="1" spc="50" dirty="0" smtClean="0">
                <a:ln w="11430"/>
                <a:solidFill>
                  <a:srgbClr val="7030A0"/>
                </a:solidFill>
                <a:effectLst>
                  <a:outerShdw blurRad="76200" dist="50800" dir="5400000" algn="tl" rotWithShape="0">
                    <a:srgbClr val="000000">
                      <a:alpha val="65000"/>
                    </a:srgbClr>
                  </a:outerShdw>
                </a:effectLst>
              </a:rPr>
              <a:t> – 2 класс</a:t>
            </a:r>
          </a:p>
          <a:p>
            <a:pPr algn="ctr"/>
            <a:r>
              <a:rPr lang="ru-RU" b="1" spc="50" dirty="0" err="1" smtClean="0">
                <a:ln w="11430"/>
                <a:solidFill>
                  <a:srgbClr val="7030A0"/>
                </a:solidFill>
                <a:effectLst>
                  <a:outerShdw blurRad="76200" dist="50800" dir="5400000" algn="tl" rotWithShape="0">
                    <a:srgbClr val="000000">
                      <a:alpha val="65000"/>
                    </a:srgbClr>
                  </a:outerShdw>
                </a:effectLst>
              </a:rPr>
              <a:t>Тибичи</a:t>
            </a:r>
            <a:r>
              <a:rPr lang="ru-RU" b="1" spc="50" dirty="0" smtClean="0">
                <a:ln w="11430"/>
                <a:solidFill>
                  <a:srgbClr val="7030A0"/>
                </a:solidFill>
                <a:effectLst>
                  <a:outerShdw blurRad="76200" dist="50800" dir="5400000" algn="tl" rotWithShape="0">
                    <a:srgbClr val="000000">
                      <a:alpha val="65000"/>
                    </a:srgbClr>
                  </a:outerShdw>
                </a:effectLst>
              </a:rPr>
              <a:t> Ан тон – 2 класс</a:t>
            </a:r>
          </a:p>
          <a:p>
            <a:pPr algn="ctr"/>
            <a:r>
              <a:rPr lang="ru-RU" b="1" spc="50" dirty="0" err="1" smtClean="0">
                <a:ln w="11430"/>
                <a:solidFill>
                  <a:srgbClr val="7030A0"/>
                </a:solidFill>
                <a:effectLst>
                  <a:outerShdw blurRad="76200" dist="50800" dir="5400000" algn="tl" rotWithShape="0">
                    <a:srgbClr val="000000">
                      <a:alpha val="65000"/>
                    </a:srgbClr>
                  </a:outerShdw>
                </a:effectLst>
              </a:rPr>
              <a:t>Пурунгуй</a:t>
            </a:r>
            <a:r>
              <a:rPr lang="ru-RU" b="1" spc="50" dirty="0" smtClean="0">
                <a:ln w="11430"/>
                <a:solidFill>
                  <a:srgbClr val="7030A0"/>
                </a:solidFill>
                <a:effectLst>
                  <a:outerShdw blurRad="76200" dist="50800" dir="5400000" algn="tl" rotWithShape="0">
                    <a:srgbClr val="000000">
                      <a:alpha val="65000"/>
                    </a:srgbClr>
                  </a:outerShdw>
                </a:effectLst>
              </a:rPr>
              <a:t> Кирилл – 2 класс</a:t>
            </a:r>
          </a:p>
          <a:p>
            <a:pPr algn="ctr"/>
            <a:r>
              <a:rPr lang="ru-RU" b="1" spc="50" dirty="0" smtClean="0">
                <a:ln w="11430"/>
                <a:solidFill>
                  <a:srgbClr val="7030A0"/>
                </a:solidFill>
                <a:effectLst>
                  <a:outerShdw blurRad="76200" dist="50800" dir="5400000" algn="tl" rotWithShape="0">
                    <a:srgbClr val="000000">
                      <a:alpha val="65000"/>
                    </a:srgbClr>
                  </a:outerShdw>
                </a:effectLst>
              </a:rPr>
              <a:t>Салиндер Никита – 2 класс</a:t>
            </a:r>
          </a:p>
          <a:p>
            <a:pPr algn="ctr"/>
            <a:r>
              <a:rPr lang="ru-RU" b="1" spc="50" dirty="0" err="1" smtClean="0">
                <a:ln w="11430"/>
                <a:solidFill>
                  <a:srgbClr val="7030A0"/>
                </a:solidFill>
                <a:effectLst>
                  <a:outerShdw blurRad="76200" dist="50800" dir="5400000" algn="tl" rotWithShape="0">
                    <a:srgbClr val="000000">
                      <a:alpha val="65000"/>
                    </a:srgbClr>
                  </a:outerShdw>
                </a:effectLst>
              </a:rPr>
              <a:t>Тибичи</a:t>
            </a:r>
            <a:r>
              <a:rPr lang="ru-RU" b="1" spc="50" dirty="0" smtClean="0">
                <a:ln w="11430"/>
                <a:solidFill>
                  <a:srgbClr val="7030A0"/>
                </a:solidFill>
                <a:effectLst>
                  <a:outerShdw blurRad="76200" dist="50800" dir="5400000" algn="tl" rotWithShape="0">
                    <a:srgbClr val="000000">
                      <a:alpha val="65000"/>
                    </a:srgbClr>
                  </a:outerShdw>
                </a:effectLst>
              </a:rPr>
              <a:t> Диана – 2 класс</a:t>
            </a:r>
          </a:p>
          <a:p>
            <a:pPr algn="ctr"/>
            <a:r>
              <a:rPr lang="ru-RU" b="1" spc="50" dirty="0" smtClean="0">
                <a:ln w="11430"/>
                <a:solidFill>
                  <a:srgbClr val="7030A0"/>
                </a:solidFill>
                <a:effectLst>
                  <a:outerShdw blurRad="76200" dist="50800" dir="5400000" algn="tl" rotWithShape="0">
                    <a:srgbClr val="000000">
                      <a:alpha val="65000"/>
                    </a:srgbClr>
                  </a:outerShdw>
                </a:effectLst>
              </a:rPr>
              <a:t>Салиндер Ростислав – 2 класс</a:t>
            </a:r>
            <a:endParaRPr lang="ru-RU" b="1" spc="50" dirty="0" smtClean="0">
              <a:ln w="11430"/>
              <a:solidFill>
                <a:srgbClr val="7030A0"/>
              </a:solidFill>
              <a:effectLst>
                <a:outerShdw blurRad="76200" dist="50800" dir="5400000" algn="tl" rotWithShape="0">
                  <a:srgbClr val="000000">
                    <a:alpha val="65000"/>
                  </a:srgbClr>
                </a:outerShdw>
              </a:effectLst>
            </a:endParaRPr>
          </a:p>
          <a:p>
            <a:pPr algn="ctr"/>
            <a:endParaRPr lang="ru-RU" b="1" spc="50" dirty="0" smtClean="0">
              <a:ln w="11430"/>
              <a:solidFill>
                <a:srgbClr val="00B0F0"/>
              </a:solidFill>
              <a:effectLst>
                <a:outerShdw blurRad="76200" dist="50800" dir="5400000" algn="tl" rotWithShape="0">
                  <a:srgbClr val="000000">
                    <a:alpha val="65000"/>
                  </a:srgbClr>
                </a:outerShdw>
              </a:effectLst>
            </a:endParaRPr>
          </a:p>
          <a:p>
            <a:pPr algn="ct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29190" y="1600200"/>
            <a:ext cx="3757610" cy="4525963"/>
          </a:xfrm>
        </p:spPr>
        <p:txBody>
          <a:bodyPr/>
          <a:lstStyle/>
          <a:p>
            <a:endParaRPr lang="ru-RU" dirty="0"/>
          </a:p>
        </p:txBody>
      </p:sp>
      <p:pic>
        <p:nvPicPr>
          <p:cNvPr id="3074" name="Picture 2" descr="C:\Documents and Settings\Admin\Рабочий стол\Camera\20140901_121512.jpg"/>
          <p:cNvPicPr>
            <a:picLocks noChangeAspect="1" noChangeArrowheads="1"/>
          </p:cNvPicPr>
          <p:nvPr/>
        </p:nvPicPr>
        <p:blipFill>
          <a:blip r:embed="rId2"/>
          <a:srcRect/>
          <a:stretch>
            <a:fillRect/>
          </a:stretch>
        </p:blipFill>
        <p:spPr bwMode="auto">
          <a:xfrm>
            <a:off x="-309543" y="0"/>
            <a:ext cx="9453543" cy="6858000"/>
          </a:xfrm>
          <a:prstGeom prst="rect">
            <a:avLst/>
          </a:prstGeom>
          <a:noFill/>
        </p:spPr>
      </p:pic>
      <p:sp>
        <p:nvSpPr>
          <p:cNvPr id="4" name="Прямоугольник 3"/>
          <p:cNvSpPr/>
          <p:nvPr/>
        </p:nvSpPr>
        <p:spPr>
          <a:xfrm>
            <a:off x="-142908" y="142852"/>
            <a:ext cx="8715436" cy="1200329"/>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Понятие «качество»</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педагогов может означать наличие качественного учебного плана, обеспеченного учебными материалами</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Участие в районном конкурсе рисунков, посвященных месячнику безопасности детей</a:t>
            </a:r>
          </a:p>
          <a:p>
            <a:pPr algn="ctr"/>
            <a:r>
              <a:rPr lang="ru-RU" b="1" spc="50" dirty="0" smtClean="0">
                <a:ln w="11430"/>
                <a:solidFill>
                  <a:srgbClr val="00B0F0"/>
                </a:solidFill>
                <a:effectLst>
                  <a:outerShdw blurRad="76200" dist="50800" dir="5400000" algn="tl" rotWithShape="0">
                    <a:srgbClr val="000000">
                      <a:alpha val="65000"/>
                    </a:srgbClr>
                  </a:outerShdw>
                </a:effectLst>
              </a:rPr>
              <a:t>Алиева Кристина – диплом 2 степени</a:t>
            </a:r>
          </a:p>
          <a:p>
            <a:pPr algn="ctr"/>
            <a:r>
              <a:rPr lang="ru-RU" b="1" spc="50" dirty="0" smtClean="0">
                <a:ln w="11430"/>
                <a:solidFill>
                  <a:srgbClr val="00B0F0"/>
                </a:solidFill>
                <a:effectLst>
                  <a:outerShdw blurRad="76200" dist="50800" dir="5400000" algn="tl" rotWithShape="0">
                    <a:srgbClr val="000000">
                      <a:alpha val="65000"/>
                    </a:srgbClr>
                  </a:outerShdw>
                </a:effectLst>
              </a:rPr>
              <a:t>Ядне Артур – диплом 3 степени</a:t>
            </a:r>
          </a:p>
          <a:p>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92500" lnSpcReduction="20000"/>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Участие в районном конкурсе детских творческих работ, посвященном Международному дню Матери</a:t>
            </a:r>
          </a:p>
          <a:p>
            <a:pPr algn="ctr"/>
            <a:r>
              <a:rPr lang="ru-RU" b="1" spc="50" dirty="0" err="1" smtClean="0">
                <a:ln w="11430"/>
                <a:solidFill>
                  <a:srgbClr val="00B0F0"/>
                </a:solidFill>
                <a:effectLst>
                  <a:outerShdw blurRad="76200" dist="50800" dir="5400000" algn="tl" rotWithShape="0">
                    <a:srgbClr val="000000">
                      <a:alpha val="65000"/>
                    </a:srgbClr>
                  </a:outerShdw>
                </a:effectLst>
              </a:rPr>
              <a:t>Вануйто</a:t>
            </a:r>
            <a:r>
              <a:rPr lang="ru-RU" b="1" spc="50" dirty="0" smtClean="0">
                <a:ln w="11430"/>
                <a:solidFill>
                  <a:srgbClr val="00B0F0"/>
                </a:solidFill>
                <a:effectLst>
                  <a:outerShdw blurRad="76200" dist="50800" dir="5400000" algn="tl" rotWithShape="0">
                    <a:srgbClr val="000000">
                      <a:alpha val="65000"/>
                    </a:srgbClr>
                  </a:outerShdw>
                </a:effectLst>
              </a:rPr>
              <a:t> Владимир – 2 место</a:t>
            </a:r>
          </a:p>
          <a:p>
            <a:pPr algn="ctr"/>
            <a:r>
              <a:rPr lang="ru-RU" b="1" spc="50" dirty="0" smtClean="0">
                <a:ln w="11430"/>
                <a:solidFill>
                  <a:srgbClr val="00B0F0"/>
                </a:solidFill>
                <a:effectLst>
                  <a:outerShdw blurRad="76200" dist="50800" dir="5400000" algn="tl" rotWithShape="0">
                    <a:srgbClr val="000000">
                      <a:alpha val="65000"/>
                    </a:srgbClr>
                  </a:outerShdw>
                </a:effectLst>
              </a:rPr>
              <a:t>Ядне Григорий – 2 место</a:t>
            </a:r>
          </a:p>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Участие в конкурсе детских творческих работ, посвященном Дню пожилых людей</a:t>
            </a:r>
          </a:p>
          <a:p>
            <a:pPr algn="ct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b="1" spc="50" dirty="0" err="1" smtClean="0">
                <a:ln w="11430"/>
                <a:solidFill>
                  <a:srgbClr val="0070C0"/>
                </a:solidFill>
                <a:effectLst>
                  <a:outerShdw blurRad="76200" dist="50800" dir="5400000" algn="tl" rotWithShape="0">
                    <a:srgbClr val="000000">
                      <a:alpha val="65000"/>
                    </a:srgbClr>
                  </a:outerShdw>
                </a:effectLst>
              </a:rPr>
              <a:t>Вануйто</a:t>
            </a:r>
            <a:r>
              <a:rPr lang="ru-RU" b="1" spc="50" dirty="0" smtClean="0">
                <a:ln w="11430"/>
                <a:solidFill>
                  <a:srgbClr val="0070C0"/>
                </a:solidFill>
                <a:effectLst>
                  <a:outerShdw blurRad="76200" dist="50800" dir="5400000" algn="tl" rotWithShape="0">
                    <a:srgbClr val="000000">
                      <a:alpha val="65000"/>
                    </a:srgbClr>
                  </a:outerShdw>
                </a:effectLst>
              </a:rPr>
              <a:t> Владимир – 2 место</a:t>
            </a:r>
          </a:p>
          <a:p>
            <a:pPr algn="ctr"/>
            <a:r>
              <a:rPr lang="ru-RU" b="1" spc="50" dirty="0" smtClean="0">
                <a:ln w="11430"/>
                <a:solidFill>
                  <a:srgbClr val="0070C0"/>
                </a:solidFill>
                <a:effectLst>
                  <a:outerShdw blurRad="76200" dist="50800" dir="5400000" algn="tl" rotWithShape="0">
                    <a:srgbClr val="000000">
                      <a:alpha val="65000"/>
                    </a:srgbClr>
                  </a:outerShdw>
                </a:effectLst>
              </a:rPr>
              <a:t>Ядне Галина – 3 место</a:t>
            </a:r>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1472" y="785794"/>
            <a:ext cx="7429551" cy="48320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Участие в районном конкурсе</a:t>
            </a:r>
          </a:p>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«Архив будущего»</a:t>
            </a:r>
          </a:p>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Диплом за 3 место</a:t>
            </a:r>
          </a:p>
          <a:p>
            <a:pPr algn="ctr"/>
            <a:r>
              <a:rPr lang="ru-RU"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Вэхо</a:t>
            </a: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Алина  </a:t>
            </a:r>
            <a:r>
              <a:rPr lang="ru-RU"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Сомчевна</a:t>
            </a: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4 класс</a:t>
            </a:r>
          </a:p>
          <a:p>
            <a:pPr algn="ctr"/>
            <a:endPar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Диплом за участие</a:t>
            </a:r>
          </a:p>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Ядне Артур Адамович – 3 класс</a:t>
            </a:r>
          </a:p>
          <a:p>
            <a:pPr algn="ctr"/>
            <a:r>
              <a:rPr lang="ru-RU"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Яптунай</a:t>
            </a: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Александр Анатольевич – 3 класс</a:t>
            </a:r>
          </a:p>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Салиндер Никита Романович – 4 класс</a:t>
            </a:r>
          </a:p>
          <a:p>
            <a:pPr algn="ct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Лапсуй Ярослав – 4 класс</a:t>
            </a:r>
          </a:p>
          <a:p>
            <a:pPr algn="ct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500042"/>
            <a:ext cx="7929617" cy="452431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Внеурочная занятость</a:t>
            </a:r>
          </a:p>
          <a:p>
            <a:pPr algn="ct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Спортивно- оздоровительный кружок «Народные игры»</a:t>
            </a:r>
          </a:p>
          <a:p>
            <a:pPr algn="ct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Духовно- нравственный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укольный кружок»</a:t>
            </a:r>
          </a:p>
          <a:p>
            <a:pPr algn="ct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Научно- познавательный кружок «Веселая грамматика»</a:t>
            </a:r>
          </a:p>
          <a:p>
            <a:pPr algn="ct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Общественно-культурный ДПИ «</a:t>
            </a:r>
            <a:r>
              <a:rPr lang="ru-RU"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Шедевренок</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pPr algn="ct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Художественно- эстетический  кружок «мел не»</a:t>
            </a:r>
          </a:p>
          <a:p>
            <a:pPr algn="ctr"/>
            <a:endParaRPr lang="ru-RU"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DCIM\114MSDCF\DSC01753.JPG"/>
          <p:cNvPicPr>
            <a:picLocks noGrp="1" noChangeAspect="1" noChangeArrowheads="1"/>
          </p:cNvPicPr>
          <p:nvPr>
            <p:ph idx="1"/>
          </p:nvPr>
        </p:nvPicPr>
        <p:blipFill>
          <a:blip r:embed="rId2" cstate="print"/>
          <a:srcRect/>
          <a:stretch>
            <a:fillRect/>
          </a:stretch>
        </p:blipFill>
        <p:spPr bwMode="auto">
          <a:xfrm>
            <a:off x="-214346" y="-214338"/>
            <a:ext cx="9501254" cy="707233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6386" name="Picture 2" descr="G:\DCIM\114MSDCF\DSC01722.JPG"/>
          <p:cNvPicPr>
            <a:picLocks noGrp="1" noChangeAspect="1" noChangeArrowheads="1"/>
          </p:cNvPicPr>
          <p:nvPr>
            <p:ph idx="1"/>
          </p:nvPr>
        </p:nvPicPr>
        <p:blipFill>
          <a:blip r:embed="rId2" cstate="print"/>
          <a:srcRect/>
          <a:stretch>
            <a:fillRect/>
          </a:stretch>
        </p:blipFill>
        <p:spPr bwMode="auto">
          <a:xfrm>
            <a:off x="-214345" y="0"/>
            <a:ext cx="9358345" cy="6858000"/>
          </a:xfrm>
          <a:prstGeom prst="rect">
            <a:avLst/>
          </a:prstGeom>
          <a:noFill/>
        </p:spPr>
      </p:pic>
      <p:sp>
        <p:nvSpPr>
          <p:cNvPr id="4" name="Прямоугольник 3"/>
          <p:cNvSpPr/>
          <p:nvPr/>
        </p:nvSpPr>
        <p:spPr>
          <a:xfrm>
            <a:off x="571472" y="142852"/>
            <a:ext cx="7715304"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Концертная программа к 8 марта</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8" name="Picture 2" descr="G:\DCIM\114MSDCF\DSC01707.JPG"/>
          <p:cNvPicPr>
            <a:picLocks noGrp="1" noChangeAspect="1" noChangeArrowheads="1"/>
          </p:cNvPicPr>
          <p:nvPr>
            <p:ph idx="1"/>
          </p:nvPr>
        </p:nvPicPr>
        <p:blipFill>
          <a:blip r:embed="rId2" cstate="print"/>
          <a:srcRect/>
          <a:stretch>
            <a:fillRect/>
          </a:stretch>
        </p:blipFill>
        <p:spPr bwMode="auto">
          <a:xfrm>
            <a:off x="1" y="0"/>
            <a:ext cx="9358346" cy="7143776"/>
          </a:xfrm>
          <a:prstGeom prst="rect">
            <a:avLst/>
          </a:prstGeom>
          <a:noFill/>
        </p:spPr>
      </p:pic>
      <p:sp>
        <p:nvSpPr>
          <p:cNvPr id="4" name="Прямоугольник 3"/>
          <p:cNvSpPr/>
          <p:nvPr/>
        </p:nvSpPr>
        <p:spPr>
          <a:xfrm>
            <a:off x="0" y="500042"/>
            <a:ext cx="9144000"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Мероприятие «Хозяйки да рукодельницы, посвященное празднованию 8 марта</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143504" y="1600200"/>
            <a:ext cx="3543296" cy="4525963"/>
          </a:xfrm>
        </p:spPr>
        <p:txBody>
          <a:bodyPr/>
          <a:lstStyle/>
          <a:p>
            <a:endParaRPr lang="ru-RU" dirty="0"/>
          </a:p>
        </p:txBody>
      </p:sp>
      <p:pic>
        <p:nvPicPr>
          <p:cNvPr id="2050" name="Picture 2" descr="C:\Documents and Settings\Admin\Рабочий стол\ненянг и н\в газету\DSC01627.JPG"/>
          <p:cNvPicPr>
            <a:picLocks noChangeAspect="1" noChangeArrowheads="1"/>
          </p:cNvPicPr>
          <p:nvPr/>
        </p:nvPicPr>
        <p:blipFill>
          <a:blip r:embed="rId2" cstate="print"/>
          <a:srcRect/>
          <a:stretch>
            <a:fillRect/>
          </a:stretch>
        </p:blipFill>
        <p:spPr bwMode="auto">
          <a:xfrm>
            <a:off x="0" y="-98260"/>
            <a:ext cx="9144000" cy="6956260"/>
          </a:xfrm>
          <a:prstGeom prst="rect">
            <a:avLst/>
          </a:prstGeom>
          <a:noFill/>
        </p:spPr>
      </p:pic>
      <p:sp>
        <p:nvSpPr>
          <p:cNvPr id="4" name="Прямоугольник 3"/>
          <p:cNvSpPr/>
          <p:nvPr/>
        </p:nvSpPr>
        <p:spPr>
          <a:xfrm>
            <a:off x="142844" y="4929198"/>
            <a:ext cx="7858180"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Мероприятие, посвященное </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лапцуевским</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чтениям «Мне сладки детских дней воспоминанья…»</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H:\фото 23\DSC01556.JPG"/>
          <p:cNvPicPr>
            <a:picLocks noGrp="1" noChangeAspect="1" noChangeArrowheads="1"/>
          </p:cNvPicPr>
          <p:nvPr>
            <p:ph idx="1"/>
          </p:nvPr>
        </p:nvPicPr>
        <p:blipFill>
          <a:blip r:embed="rId2" cstate="print"/>
          <a:srcRect/>
          <a:stretch>
            <a:fillRect/>
          </a:stretch>
        </p:blipFill>
        <p:spPr bwMode="auto">
          <a:xfrm>
            <a:off x="0" y="0"/>
            <a:ext cx="9143999" cy="7072338"/>
          </a:xfrm>
          <a:prstGeom prst="rect">
            <a:avLst/>
          </a:prstGeom>
          <a:noFill/>
        </p:spPr>
      </p:pic>
      <p:sp>
        <p:nvSpPr>
          <p:cNvPr id="5" name="Прямоугольник 4"/>
          <p:cNvSpPr/>
          <p:nvPr/>
        </p:nvSpPr>
        <p:spPr>
          <a:xfrm rot="1700692">
            <a:off x="1645055" y="5430079"/>
            <a:ext cx="4329327"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Конкурс чтецов </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8" name="Picture 4" descr="G:\DCIM\114MSDCF\DSC01755.JPG"/>
          <p:cNvPicPr>
            <a:picLocks noGrp="1" noChangeAspect="1" noChangeArrowheads="1"/>
          </p:cNvPicPr>
          <p:nvPr>
            <p:ph idx="1"/>
          </p:nvPr>
        </p:nvPicPr>
        <p:blipFill>
          <a:blip r:embed="rId2" cstate="print"/>
          <a:srcRect/>
          <a:stretch>
            <a:fillRect/>
          </a:stretch>
        </p:blipFill>
        <p:spPr bwMode="auto">
          <a:xfrm>
            <a:off x="0" y="-428652"/>
            <a:ext cx="9144000" cy="7286652"/>
          </a:xfrm>
          <a:prstGeom prst="rect">
            <a:avLst/>
          </a:prstGeom>
          <a:noFill/>
        </p:spPr>
      </p:pic>
      <p:sp>
        <p:nvSpPr>
          <p:cNvPr id="4" name="Прямоугольник 3"/>
          <p:cNvSpPr/>
          <p:nvPr/>
        </p:nvSpPr>
        <p:spPr>
          <a:xfrm>
            <a:off x="714348" y="4813994"/>
            <a:ext cx="7215238" cy="461665"/>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Конкурсная программа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упер</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школьница»</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643570" y="1600200"/>
            <a:ext cx="3043230" cy="4525963"/>
          </a:xfrm>
        </p:spPr>
        <p:txBody>
          <a:bodyPr/>
          <a:lstStyle/>
          <a:p>
            <a:endParaRPr lang="ru-RU" dirty="0"/>
          </a:p>
        </p:txBody>
      </p:sp>
      <p:pic>
        <p:nvPicPr>
          <p:cNvPr id="1026" name="Picture 2" descr="G:\DCIM\114MSDCF\DSC01358.JPG"/>
          <p:cNvPicPr>
            <a:picLocks noChangeAspect="1" noChangeArrowheads="1"/>
          </p:cNvPicPr>
          <p:nvPr/>
        </p:nvPicPr>
        <p:blipFill>
          <a:blip r:embed="rId2" cstate="print"/>
          <a:srcRect/>
          <a:stretch>
            <a:fillRect/>
          </a:stretch>
        </p:blipFill>
        <p:spPr bwMode="auto">
          <a:xfrm>
            <a:off x="0" y="0"/>
            <a:ext cx="9301887" cy="6858000"/>
          </a:xfrm>
          <a:prstGeom prst="rect">
            <a:avLst/>
          </a:prstGeom>
          <a:noFill/>
        </p:spPr>
      </p:pic>
      <p:sp>
        <p:nvSpPr>
          <p:cNvPr id="4" name="Прямоугольник 3"/>
          <p:cNvSpPr/>
          <p:nvPr/>
        </p:nvSpPr>
        <p:spPr>
          <a:xfrm>
            <a:off x="642910" y="500042"/>
            <a:ext cx="7858180"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учащихся – соотносится с жизненной позицией, умениями, навыками.</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G:\DCIM\114MSDCF\DSC01786.JPG"/>
          <p:cNvPicPr>
            <a:picLocks noGrp="1" noChangeAspect="1" noChangeArrowheads="1"/>
          </p:cNvPicPr>
          <p:nvPr>
            <p:ph idx="1"/>
          </p:nvPr>
        </p:nvPicPr>
        <p:blipFill>
          <a:blip r:embed="rId2" cstate="print"/>
          <a:srcRect/>
          <a:stretch>
            <a:fillRect/>
          </a:stretch>
        </p:blipFill>
        <p:spPr bwMode="auto">
          <a:xfrm>
            <a:off x="-142907" y="0"/>
            <a:ext cx="9286907" cy="7286652"/>
          </a:xfrm>
          <a:prstGeom prst="rect">
            <a:avLst/>
          </a:prstGeom>
          <a:noFill/>
        </p:spPr>
      </p:pic>
      <p:sp>
        <p:nvSpPr>
          <p:cNvPr id="4" name="Прямоугольник 3"/>
          <p:cNvSpPr/>
          <p:nvPr/>
        </p:nvSpPr>
        <p:spPr>
          <a:xfrm>
            <a:off x="2407336" y="5737323"/>
            <a:ext cx="4329327" cy="477758"/>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2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Супер</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школьница»</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G:\DCIM\114MSDCF\DSC01477.JPG"/>
          <p:cNvPicPr>
            <a:picLocks noGrp="1" noChangeAspect="1" noChangeArrowheads="1"/>
          </p:cNvPicPr>
          <p:nvPr>
            <p:ph idx="1"/>
          </p:nvPr>
        </p:nvPicPr>
        <p:blipFill>
          <a:blip r:embed="rId2"/>
          <a:srcRect/>
          <a:stretch>
            <a:fillRect/>
          </a:stretch>
        </p:blipFill>
        <p:spPr bwMode="auto">
          <a:xfrm>
            <a:off x="0" y="0"/>
            <a:ext cx="9144000" cy="7000900"/>
          </a:xfrm>
          <a:prstGeom prst="rect">
            <a:avLst/>
          </a:prstGeom>
          <a:noFill/>
        </p:spPr>
      </p:pic>
      <p:sp>
        <p:nvSpPr>
          <p:cNvPr id="4" name="Прямоугольник 3"/>
          <p:cNvSpPr/>
          <p:nvPr/>
        </p:nvSpPr>
        <p:spPr>
          <a:xfrm>
            <a:off x="714348" y="5643578"/>
            <a:ext cx="8143932" cy="954107"/>
          </a:xfrm>
          <a:prstGeom prst="rect">
            <a:avLst/>
          </a:prstGeom>
          <a:noFill/>
        </p:spPr>
        <p:txBody>
          <a:bodyPr wrap="square" lIns="91440" tIns="45720" rIns="91440" bIns="45720">
            <a:spAutoFit/>
          </a:bodyPr>
          <a:lstStyle/>
          <a:p>
            <a:pPr algn="ctr"/>
            <a:r>
              <a:rPr lang="ru-RU"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Мероприятие, посвященное Дню Защитника Отечества</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DCIM\114MSDCF\DSC01276.JPG"/>
          <p:cNvPicPr>
            <a:picLocks noGrp="1" noChangeAspect="1" noChangeArrowheads="1"/>
          </p:cNvPicPr>
          <p:nvPr>
            <p:ph idx="1"/>
          </p:nvPr>
        </p:nvPicPr>
        <p:blipFill>
          <a:blip r:embed="rId2" cstate="print"/>
          <a:srcRect/>
          <a:stretch>
            <a:fillRect/>
          </a:stretch>
        </p:blipFill>
        <p:spPr bwMode="auto">
          <a:xfrm>
            <a:off x="0" y="0"/>
            <a:ext cx="5977563" cy="3971109"/>
          </a:xfrm>
          <a:prstGeom prst="ellipse">
            <a:avLst/>
          </a:prstGeom>
          <a:ln>
            <a:noFill/>
          </a:ln>
          <a:effectLst>
            <a:softEdge rad="112500"/>
          </a:effectLst>
        </p:spPr>
      </p:pic>
      <p:pic>
        <p:nvPicPr>
          <p:cNvPr id="4099" name="Picture 3" descr="G:\DCIM\114MSDCF\DSC01277.JPG"/>
          <p:cNvPicPr>
            <a:picLocks noChangeAspect="1" noChangeArrowheads="1"/>
          </p:cNvPicPr>
          <p:nvPr/>
        </p:nvPicPr>
        <p:blipFill>
          <a:blip r:embed="rId3" cstate="print"/>
          <a:srcRect/>
          <a:stretch>
            <a:fillRect/>
          </a:stretch>
        </p:blipFill>
        <p:spPr bwMode="auto">
          <a:xfrm>
            <a:off x="3167063" y="2714620"/>
            <a:ext cx="5976937" cy="3970337"/>
          </a:xfrm>
          <a:prstGeom prst="ellipse">
            <a:avLst/>
          </a:prstGeom>
          <a:ln>
            <a:noFill/>
          </a:ln>
          <a:effectLst>
            <a:softEdge rad="112500"/>
          </a:effectLst>
        </p:spPr>
      </p:pic>
      <p:sp>
        <p:nvSpPr>
          <p:cNvPr id="5" name="Прямоугольник 4"/>
          <p:cNvSpPr/>
          <p:nvPr/>
        </p:nvSpPr>
        <p:spPr>
          <a:xfrm>
            <a:off x="5572131" y="928670"/>
            <a:ext cx="3143273"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Спортивное мероприятие </a:t>
            </a:r>
            <a:endParaRPr lang="ru-RU"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G:\DCIM\111___11\IMG_0809.JPG"/>
          <p:cNvPicPr>
            <a:picLocks noGrp="1" noChangeAspect="1" noChangeArrowheads="1"/>
          </p:cNvPicPr>
          <p:nvPr>
            <p:ph idx="1"/>
          </p:nvPr>
        </p:nvPicPr>
        <p:blipFill>
          <a:blip r:embed="rId2" cstate="print"/>
          <a:srcRect/>
          <a:stretch>
            <a:fillRect/>
          </a:stretch>
        </p:blipFill>
        <p:spPr bwMode="auto">
          <a:xfrm>
            <a:off x="-214346" y="0"/>
            <a:ext cx="9358346" cy="707233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descr="G:\DCIM\114MSDCF\DSC01748.JPG"/>
          <p:cNvPicPr>
            <a:picLocks noGrp="1" noChangeAspect="1" noChangeArrowheads="1"/>
          </p:cNvPicPr>
          <p:nvPr>
            <p:ph idx="1"/>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142844" y="3929066"/>
            <a:ext cx="8858312" cy="2554545"/>
          </a:xfrm>
          <a:prstGeom prst="rect">
            <a:avLst/>
          </a:prstGeom>
          <a:noFill/>
        </p:spPr>
        <p:txBody>
          <a:bodyPr wrap="square" lIns="91440" tIns="45720" rIns="91440" bIns="45720">
            <a:spAutoFit/>
          </a:bodyPr>
          <a:lstStyle/>
          <a:p>
            <a:pPr algn="ctr"/>
            <a:r>
              <a:rPr lang="ru-RU"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«Школа – это социальный институт, где каждый ребенок должен раскрыться как уникальная, неповторимая индивидуальность. … Это адаптивная многопрофильная школа, в которой через организаци</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ю единой для всех, но разнородной образовательной среды создаются условия для внутренней дифференциации каждого ученика на основе изучения его личностных проявлений; определения индивидуальной образовательной траектории, способствующей проявлению познавательных интересов и потребностей, личностно значимых ценностей и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жизненных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установок. </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628" y="1600200"/>
            <a:ext cx="3686172" cy="4525963"/>
          </a:xfrm>
        </p:spPr>
        <p:txBody>
          <a:bodyPr/>
          <a:lstStyle/>
          <a:p>
            <a:endParaRPr lang="ru-RU" dirty="0"/>
          </a:p>
        </p:txBody>
      </p:sp>
      <p:pic>
        <p:nvPicPr>
          <p:cNvPr id="4" name="Picture 2" descr="C:\Documents and Settings\Admin\Рабочий стол\IMG_0827.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5" name="Прямоугольник 4"/>
          <p:cNvSpPr/>
          <p:nvPr/>
        </p:nvSpPr>
        <p:spPr>
          <a:xfrm>
            <a:off x="428596" y="428604"/>
            <a:ext cx="7643865"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Для родителей – связано с развитием индивидуальности их детей.</a:t>
            </a: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143504" y="1600200"/>
            <a:ext cx="3543296" cy="4525963"/>
          </a:xfrm>
        </p:spPr>
        <p:txBody>
          <a:bodyPr/>
          <a:lstStyle/>
          <a:p>
            <a:endParaRPr lang="ru-RU" dirty="0"/>
          </a:p>
        </p:txBody>
      </p:sp>
      <p:pic>
        <p:nvPicPr>
          <p:cNvPr id="2050" name="Picture 2" descr="G:\DCIM\114MSDCF\DSC01355.JPG"/>
          <p:cNvPicPr>
            <a:picLocks noChangeAspect="1" noChangeArrowheads="1"/>
          </p:cNvPicPr>
          <p:nvPr/>
        </p:nvPicPr>
        <p:blipFill>
          <a:blip r:embed="rId2" cstate="print"/>
          <a:srcRect/>
          <a:stretch>
            <a:fillRect/>
          </a:stretch>
        </p:blipFill>
        <p:spPr bwMode="auto">
          <a:xfrm>
            <a:off x="0" y="0"/>
            <a:ext cx="9301887" cy="6858000"/>
          </a:xfrm>
          <a:prstGeom prst="rect">
            <a:avLst/>
          </a:prstGeom>
          <a:noFill/>
        </p:spPr>
      </p:pic>
      <p:sp>
        <p:nvSpPr>
          <p:cNvPr id="4" name="Прямоугольник 3"/>
          <p:cNvSpPr/>
          <p:nvPr/>
        </p:nvSpPr>
        <p:spPr>
          <a:xfrm>
            <a:off x="357158" y="285728"/>
            <a:ext cx="7786742"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Основные условия без которых  получение качественного образования невозможно:</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214282" y="1428737"/>
            <a:ext cx="3286149"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Квалификационный педагогический состав</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142844" y="4357693"/>
            <a:ext cx="4143405" cy="1938992"/>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Наличие современного учебного оборудования, средств обучения, применение новых педагогических технологий</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Прямоугольник 6"/>
          <p:cNvSpPr/>
          <p:nvPr/>
        </p:nvSpPr>
        <p:spPr>
          <a:xfrm>
            <a:off x="6500826" y="1214422"/>
            <a:ext cx="2500330" cy="3046988"/>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Существование благоприятных условий для обучения (школьная столовая, библиотека, спортивный зал</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5786446" y="5143512"/>
            <a:ext cx="3357554" cy="1200329"/>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Благоприятная среда общения со сверстниками</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214942" y="1600200"/>
            <a:ext cx="3471858" cy="4525963"/>
          </a:xfrm>
        </p:spPr>
        <p:txBody>
          <a:bodyPr/>
          <a:lstStyle/>
          <a:p>
            <a:endParaRPr lang="ru-RU" dirty="0"/>
          </a:p>
        </p:txBody>
      </p:sp>
      <p:pic>
        <p:nvPicPr>
          <p:cNvPr id="3074" name="Picture 2" descr="G:\DCIM\114MSDCF\DSC0136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357158" y="285728"/>
            <a:ext cx="8501122" cy="1569660"/>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Каждому из нас хочется работать качественно. Каждый родитель мечтает о качественном образовании для своего ребенка. А что подразумевает под «качественным образованием» основные участники учебного процесса?</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72066" y="1600200"/>
            <a:ext cx="3614734" cy="4525963"/>
          </a:xfrm>
        </p:spPr>
        <p:txBody>
          <a:bodyPr/>
          <a:lstStyle/>
          <a:p>
            <a:endParaRPr lang="ru-RU" dirty="0"/>
          </a:p>
        </p:txBody>
      </p:sp>
      <p:pic>
        <p:nvPicPr>
          <p:cNvPr id="4098" name="Picture 2" descr="G:\DCIM\114MSDCF\DSC01456.JPG"/>
          <p:cNvPicPr>
            <a:picLocks noChangeAspect="1" noChangeArrowheads="1"/>
          </p:cNvPicPr>
          <p:nvPr/>
        </p:nvPicPr>
        <p:blipFill>
          <a:blip r:embed="rId2" cstate="print"/>
          <a:srcRect/>
          <a:stretch>
            <a:fillRect/>
          </a:stretch>
        </p:blipFill>
        <p:spPr bwMode="auto">
          <a:xfrm>
            <a:off x="0" y="0"/>
            <a:ext cx="9144000" cy="7072338"/>
          </a:xfrm>
          <a:prstGeom prst="rect">
            <a:avLst/>
          </a:prstGeom>
          <a:noFill/>
        </p:spPr>
      </p:pic>
      <p:sp>
        <p:nvSpPr>
          <p:cNvPr id="4" name="Прямоугольник 3"/>
          <p:cNvSpPr/>
          <p:nvPr/>
        </p:nvSpPr>
        <p:spPr>
          <a:xfrm>
            <a:off x="928662" y="428604"/>
            <a:ext cx="7715304" cy="830997"/>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Для учащихся хорошее качество образования связано, в первую очередь:</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Прямоугольник 4"/>
          <p:cNvSpPr/>
          <p:nvPr/>
        </p:nvSpPr>
        <p:spPr>
          <a:xfrm>
            <a:off x="714349" y="4714884"/>
            <a:ext cx="2714644" cy="1200329"/>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х</a:t>
            </a: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орошими знаниями по всем предметам</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4071934" y="4572007"/>
            <a:ext cx="4786346" cy="1569660"/>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возможностями в будущем достигнуть успехов в карьере, достигнуть цели поставленной в жизни </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 y="0"/>
            <a:ext cx="9144000" cy="6858000"/>
          </a:xfrm>
          <a:prstGeom prst="rect">
            <a:avLst/>
          </a:prstGeom>
        </p:spPr>
      </p:pic>
      <p:sp>
        <p:nvSpPr>
          <p:cNvPr id="5" name="Прямоугольник 4"/>
          <p:cNvSpPr/>
          <p:nvPr/>
        </p:nvSpPr>
        <p:spPr>
          <a:xfrm>
            <a:off x="500035" y="214290"/>
            <a:ext cx="4643470" cy="1200329"/>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дополнительным знанием, обучением, пониманием предметов</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6143636" y="2285992"/>
            <a:ext cx="2786082" cy="2308324"/>
          </a:xfrm>
          <a:prstGeom prst="rect">
            <a:avLst/>
          </a:prstGeom>
          <a:noFill/>
        </p:spPr>
        <p:txBody>
          <a:bodyPr wrap="square" lIns="91440" tIns="45720" rIns="91440" bIns="45720">
            <a:spAutoFit/>
          </a:bodyPr>
          <a:lstStyle/>
          <a:p>
            <a:pPr algn="ctr"/>
            <a:r>
              <a:rPr lang="ru-RU"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возможностями получения качественных, разносторонних знаний для поступления ВУЗ</a:t>
            </a:r>
            <a:endParaRPr lang="ru-RU"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1435</Words>
  <PresentationFormat>Экран (4:3)</PresentationFormat>
  <Paragraphs>159</Paragraphs>
  <Slides>44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SamLab.ws</cp:lastModifiedBy>
  <cp:revision>45</cp:revision>
  <dcterms:modified xsi:type="dcterms:W3CDTF">2015-03-28T10:47:08Z</dcterms:modified>
</cp:coreProperties>
</file>