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5" r:id="rId3"/>
    <p:sldId id="292" r:id="rId4"/>
    <p:sldId id="305" r:id="rId5"/>
    <p:sldId id="306" r:id="rId6"/>
    <p:sldId id="334" r:id="rId7"/>
    <p:sldId id="307" r:id="rId8"/>
    <p:sldId id="326" r:id="rId9"/>
    <p:sldId id="327" r:id="rId10"/>
    <p:sldId id="329" r:id="rId11"/>
    <p:sldId id="330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6" r:id="rId20"/>
    <p:sldId id="318" r:id="rId21"/>
    <p:sldId id="317" r:id="rId22"/>
    <p:sldId id="319" r:id="rId23"/>
    <p:sldId id="320" r:id="rId24"/>
    <p:sldId id="321" r:id="rId25"/>
    <p:sldId id="322" r:id="rId26"/>
    <p:sldId id="335" r:id="rId27"/>
    <p:sldId id="323" r:id="rId28"/>
    <p:sldId id="324" r:id="rId29"/>
    <p:sldId id="331" r:id="rId30"/>
    <p:sldId id="332" r:id="rId31"/>
    <p:sldId id="285" r:id="rId32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339966"/>
    <a:srgbClr val="40C040"/>
    <a:srgbClr val="00CC00"/>
    <a:srgbClr val="35CA1C"/>
    <a:srgbClr val="F20C4E"/>
    <a:srgbClr val="ECCE18"/>
    <a:srgbClr val="8398D3"/>
    <a:srgbClr val="F127D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436" autoAdjust="0"/>
  </p:normalViewPr>
  <p:slideViewPr>
    <p:cSldViewPr>
      <p:cViewPr>
        <p:scale>
          <a:sx n="89" d="100"/>
          <a:sy n="89" d="100"/>
        </p:scale>
        <p:origin x="-106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D228E0-DB39-43DF-B879-067D51CD6D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622846-C414-4CBE-AA51-69CB63B70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08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22846-C414-4CBE-AA51-69CB63B703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22846-C414-4CBE-AA51-69CB63B7038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3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F9197F28-1FD4-48E6-BD07-A51BA9DD65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13D0B-C10A-4D91-9F2D-D114DF958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09ACB-E713-4C80-B6EE-A8566DAB0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FCC7B9-434A-4072-BEC6-58CCB9BE6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E54C29-ED8B-4EB0-A1F9-8A6CFFA3C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A99702-55A2-42FD-8668-809229909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DC758-5913-4EBA-820B-34F5C1D02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0638E4-041B-4C01-8CCC-1A9C8FEAB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4FED5-E1C5-4C9F-BCB5-204439FCB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DA318-2483-4D76-B590-1580F3413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D239E-CA39-48B5-952B-A0F4612AD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014D7-2A47-4AA9-AD15-98C6A2510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AB64C-34AF-49F4-A6E4-24056CAD52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B5BE5-1043-49E5-B0D3-3339CEC56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230A8-94F3-4E4E-8AA2-E60506103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C90EA-B6E4-4C06-BF1D-9AF5A3E1B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0BBF9F-2986-4423-BBAC-613CD4AD92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7.pn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932040" y="5085184"/>
            <a:ext cx="4032446" cy="844146"/>
          </a:xfrm>
          <a:solidFill>
            <a:schemeClr val="accent3"/>
          </a:solidFill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Руководитель: </a:t>
            </a:r>
          </a:p>
          <a:p>
            <a:r>
              <a:rPr lang="ru-RU" sz="2000" dirty="0" err="1" smtClean="0">
                <a:solidFill>
                  <a:srgbClr val="FF0000"/>
                </a:solidFill>
                <a:latin typeface="Bookman Old Style" pitchFamily="18" charset="0"/>
              </a:rPr>
              <a:t>Ядне</a:t>
            </a: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 Наталья Андреевна</a:t>
            </a:r>
            <a:endParaRPr lang="ru-RU" sz="2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Муниципальное казенное общеобразовательное учреждение Находкинская школа – интернат начального общего образования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12776"/>
            <a:ext cx="7056784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Образовательная программа дополнительного образования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2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BD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«Умелые ручки»</a:t>
            </a:r>
          </a:p>
          <a:p>
            <a:pPr algn="ctr"/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9BD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Срок реализации</a:t>
            </a:r>
            <a:r>
              <a:rPr lang="ru-RU" sz="2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3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года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C:\Users\Пользователь\Desktop\все для натальи\для Ирине Н\DSC_0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1" y="4028877"/>
            <a:ext cx="3916251" cy="22094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987824" y="178423"/>
            <a:ext cx="6041887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Работа с коллегами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0"/>
            <a:ext cx="3316141" cy="2235668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Пользователь\Desktop\класс\Photo03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53" y="2523110"/>
            <a:ext cx="5644747" cy="4233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класс\Photo03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16748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987824" y="178423"/>
            <a:ext cx="6041887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Работа с родителями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0"/>
            <a:ext cx="3316141" cy="2235668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G:\20181007_1047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4" y="3883563"/>
            <a:ext cx="3740267" cy="28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SC_04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860032" cy="27418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SC_04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" y="1478981"/>
            <a:ext cx="4882902" cy="27547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ользователь\Desktop\папка Нумовны\все для натальи\для Ирине Н\DSC_09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34015"/>
            <a:ext cx="4528320" cy="2554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428992" y="146578"/>
            <a:ext cx="5247464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Цель программы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138715" y="1844824"/>
            <a:ext cx="7537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9BD2"/>
                </a:solidFill>
              </a:rPr>
              <a:t>воспитывать интерес и любовь к ручному творчеству, вовлекать детей в активную творческую деятельность, сформировать навыки и умения работы с материалами различного происхождения; обучить изготавливать поделки из различных материалов.</a:t>
            </a:r>
          </a:p>
        </p:txBody>
      </p:sp>
      <p:pic>
        <p:nvPicPr>
          <p:cNvPr id="4098" name="Picture 2" descr="G:\DSC_01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8" y="3736018"/>
            <a:ext cx="1718519" cy="304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DSC_01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8" y="3947943"/>
            <a:ext cx="1598957" cy="283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DSC_04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37" y="4131186"/>
            <a:ext cx="3635896" cy="2051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299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887459" y="260648"/>
            <a:ext cx="5284941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Задачи 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683568" y="2780928"/>
            <a:ext cx="82089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Обучающие: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sz="2000" dirty="0">
                <a:solidFill>
                  <a:srgbClr val="00B050"/>
                </a:solidFill>
              </a:rPr>
              <a:t>– ознакомить воспитанников с различными материалами; их свойствами; </a:t>
            </a:r>
          </a:p>
          <a:p>
            <a:r>
              <a:rPr lang="ru-RU" sz="2000" dirty="0">
                <a:solidFill>
                  <a:srgbClr val="00B050"/>
                </a:solidFill>
              </a:rPr>
              <a:t>– обучить навыкам и приемам работы с различным материалом (лепка, аппликация, коллаж, плетение, вышивка и т.д.);</a:t>
            </a:r>
          </a:p>
          <a:p>
            <a:r>
              <a:rPr lang="ru-RU" sz="2000" dirty="0">
                <a:solidFill>
                  <a:srgbClr val="00B050"/>
                </a:solidFill>
              </a:rPr>
              <a:t> – дать понятие о холодных и тёплых тонах, научить подбирать цвета; </a:t>
            </a:r>
          </a:p>
          <a:p>
            <a:r>
              <a:rPr lang="ru-RU" sz="2000" dirty="0">
                <a:solidFill>
                  <a:srgbClr val="00B050"/>
                </a:solidFill>
              </a:rPr>
              <a:t>– научить различать толщину ниток, изнаночную и лицевую стороны изделия</a:t>
            </a:r>
            <a:r>
              <a:rPr lang="ru-RU" sz="2000" dirty="0" smtClean="0">
                <a:solidFill>
                  <a:srgbClr val="00B050"/>
                </a:solidFill>
              </a:rPr>
              <a:t>;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131840" y="332656"/>
            <a:ext cx="5616624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Задачи </a:t>
            </a:r>
            <a:endParaRPr lang="ru-RU" sz="32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611560" y="242088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Развивающие: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009BD2"/>
                </a:solidFill>
              </a:rPr>
              <a:t>– развивать у воспитанников любознательность через развитие внимания и наблюдательность, памяти, воображения, художественного мышления, конструкторских способностей; </a:t>
            </a:r>
          </a:p>
          <a:p>
            <a:r>
              <a:rPr lang="ru-RU" sz="2000" dirty="0">
                <a:solidFill>
                  <a:srgbClr val="009BD2"/>
                </a:solidFill>
              </a:rPr>
              <a:t>– развивать мускулатуру кисти руки, глазомер, остроту зрения; </a:t>
            </a:r>
          </a:p>
          <a:p>
            <a:r>
              <a:rPr lang="ru-RU" sz="2000" dirty="0">
                <a:solidFill>
                  <a:srgbClr val="009BD2"/>
                </a:solidFill>
              </a:rPr>
              <a:t>– развивать координацию движений рук;</a:t>
            </a:r>
          </a:p>
          <a:p>
            <a:r>
              <a:rPr lang="ru-RU" sz="2000" dirty="0">
                <a:solidFill>
                  <a:srgbClr val="009BD2"/>
                </a:solidFill>
              </a:rPr>
              <a:t> – развивать цветовое восприятие; </a:t>
            </a:r>
          </a:p>
          <a:p>
            <a:r>
              <a:rPr lang="ru-RU" sz="2000" dirty="0">
                <a:solidFill>
                  <a:srgbClr val="009BD2"/>
                </a:solidFill>
              </a:rPr>
              <a:t>– расширять и обогащать практический опыт детей; </a:t>
            </a:r>
          </a:p>
          <a:p>
            <a:r>
              <a:rPr lang="ru-RU" sz="2000" dirty="0">
                <a:solidFill>
                  <a:srgbClr val="009BD2"/>
                </a:solidFill>
              </a:rPr>
              <a:t>– создавать условия для саморазвития и самореализации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9065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707904" y="581023"/>
            <a:ext cx="4629088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адачи</a:t>
            </a:r>
            <a:endParaRPr lang="ru-RU" sz="32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245950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Воспитательные: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 - формировать потребности трудиться в одиночку, в паре, группе; </a:t>
            </a:r>
          </a:p>
          <a:p>
            <a:r>
              <a:rPr lang="ru-RU" sz="2000" dirty="0"/>
              <a:t>– воспитывать трудолюбие;</a:t>
            </a:r>
          </a:p>
          <a:p>
            <a:r>
              <a:rPr lang="ru-RU" sz="2000" dirty="0"/>
              <a:t> – воспитывать усидчивость, терпение, внимательность, старательность; </a:t>
            </a:r>
          </a:p>
          <a:p>
            <a:r>
              <a:rPr lang="ru-RU" sz="2000" dirty="0"/>
              <a:t>– добиваться максимальной самостоятельности детского творчества;</a:t>
            </a:r>
          </a:p>
          <a:p>
            <a:r>
              <a:rPr lang="ru-RU" sz="2000" dirty="0"/>
              <a:t> – формировать культуру труда и совершенствовать трудовые навыки;</a:t>
            </a:r>
          </a:p>
          <a:p>
            <a:r>
              <a:rPr lang="ru-RU" sz="2000" dirty="0"/>
              <a:t> – расширять коммуникативные способности детей; </a:t>
            </a:r>
          </a:p>
          <a:p>
            <a:r>
              <a:rPr lang="ru-RU" sz="2000" dirty="0"/>
              <a:t>– воспитывать эстетический вкус; </a:t>
            </a:r>
          </a:p>
          <a:p>
            <a:r>
              <a:rPr lang="ru-RU" sz="2000" dirty="0"/>
              <a:t>– совершенствовать трудовые навыки, формировать культуру труда, учить аккуратности, умению бережно и экономно использовать материал, содержать в порядке рабочее место.</a:t>
            </a:r>
          </a:p>
        </p:txBody>
      </p:sp>
    </p:spTree>
    <p:extLst>
      <p:ext uri="{BB962C8B-B14F-4D97-AF65-F5344CB8AC3E}">
        <p14:creationId xmlns:p14="http://schemas.microsoft.com/office/powerpoint/2010/main" val="9377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275856" y="332656"/>
            <a:ext cx="5184575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Использование современных технологий</a:t>
            </a:r>
            <a:endParaRPr lang="ru-RU" sz="28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-248368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971600" y="2420888"/>
            <a:ext cx="78488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Компьютерные технологии 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501008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Игровые технологии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599" y="4797151"/>
            <a:ext cx="75608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Здоровьесберегающие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технологии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5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275856" y="260648"/>
            <a:ext cx="5184576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Формы работы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683568" y="227687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 процессе занятий используются различные формы заняти</a:t>
            </a:r>
            <a:r>
              <a:rPr lang="ru-RU" sz="2000" dirty="0"/>
              <a:t>й: традиционные, комбинированные и практические занятия; праздники, конкурсы и </a:t>
            </a:r>
            <a:r>
              <a:rPr lang="ru-RU" sz="2000" dirty="0" smtClean="0"/>
              <a:t>другие…</a:t>
            </a:r>
          </a:p>
          <a:p>
            <a:r>
              <a:rPr lang="ru-RU" sz="2000" dirty="0"/>
              <a:t>На моих занятиях присутствует форма </a:t>
            </a:r>
            <a:r>
              <a:rPr lang="ru-RU" sz="2000" dirty="0" err="1"/>
              <a:t>взаимообучения</a:t>
            </a:r>
            <a:r>
              <a:rPr lang="ru-RU" sz="2000" dirty="0"/>
              <a:t>, так как при помощи её учащиеся могут на практике проявить свои знания и умения. Очень часто опыт старших используется при проведении практических занятий, представление того или другого способа изображения, своеобразный мастер-класс. И это становится традицией. Старшие помогают младшим - присутствует дух взаимовыручки, взаимопонимания, ответственности - это положительно влияет на сплоченность коллектива и формирование личностных качеств. </a:t>
            </a:r>
          </a:p>
        </p:txBody>
      </p:sp>
    </p:spTree>
    <p:extLst>
      <p:ext uri="{BB962C8B-B14F-4D97-AF65-F5344CB8AC3E}">
        <p14:creationId xmlns:p14="http://schemas.microsoft.com/office/powerpoint/2010/main" val="32900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771800" y="581023"/>
            <a:ext cx="5976664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методы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2419348"/>
            <a:ext cx="76328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Методы, в основе которых лежит способ организации занятия: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словесный (устное изложение, беседа, рассказ, лекция и т.д.),</a:t>
            </a:r>
          </a:p>
          <a:p>
            <a:r>
              <a:rPr lang="ru-RU" dirty="0"/>
              <a:t>наглядный (показ видео и мультимедийных материалов, иллюстраций, наблюдение, показ (выполнение) педагогом, работа по образцу и др.),</a:t>
            </a:r>
          </a:p>
          <a:p>
            <a:r>
              <a:rPr lang="ru-RU" dirty="0"/>
              <a:t>практический (упражнения, практические занятия, самостоятельная работа, выполнение работ по инструкционным картам, схемам и др.).</a:t>
            </a:r>
          </a:p>
          <a:p>
            <a:r>
              <a:rPr lang="ru-RU" u="sng" dirty="0">
                <a:solidFill>
                  <a:srgbClr val="FF0000"/>
                </a:solidFill>
              </a:rPr>
              <a:t>Методы, в основе которых лежит уровень деятельности детей: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объяснительно-иллюстративный - дети воспринимают и усваивают готовую информацию,</a:t>
            </a:r>
          </a:p>
          <a:p>
            <a:r>
              <a:rPr lang="ru-RU" dirty="0"/>
              <a:t>репродуктивный - учащиеся воспроизводят полученные знания и освоенные способы деятельности,</a:t>
            </a:r>
          </a:p>
          <a:p>
            <a:r>
              <a:rPr lang="ru-RU" dirty="0"/>
              <a:t>частично-поисковый - участие детей в коллективном поиске, решение поставленной задачи совместно с педагогом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2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771800" y="581023"/>
            <a:ext cx="5976664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методы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681296" y="2852936"/>
            <a:ext cx="7923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FF0000"/>
                </a:solidFill>
              </a:rPr>
              <a:t>Методы, в основе которых лежит форма организации деятельности учащихся на занятиях: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/>
              <a:t>фронтальный - одновременная работа со всеми учащимися,</a:t>
            </a:r>
          </a:p>
          <a:p>
            <a:r>
              <a:rPr lang="ru-RU" sz="2000" dirty="0"/>
              <a:t>индивидуально-фронтальный - чередование индивидуальных и фронтальных форм работы,</a:t>
            </a:r>
          </a:p>
          <a:p>
            <a:r>
              <a:rPr lang="ru-RU" sz="2000" dirty="0"/>
              <a:t>групповой - организация работы в группах,</a:t>
            </a:r>
          </a:p>
          <a:p>
            <a:r>
              <a:rPr lang="ru-RU" sz="2000" dirty="0"/>
              <a:t>индивидуальный - индивидуальное выполнение заданий, решение проблем</a:t>
            </a:r>
            <a:r>
              <a:rPr lang="ru-RU" sz="2000" dirty="0" smtClean="0"/>
              <a:t>. В основе этих методов лежит использование </a:t>
            </a:r>
            <a:r>
              <a:rPr lang="ru-RU" sz="2000" dirty="0" err="1" smtClean="0"/>
              <a:t>интеллект-карт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80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9BD2"/>
                </a:solidFill>
              </a:rPr>
              <a:t>В</a:t>
            </a:r>
            <a:r>
              <a:rPr lang="ru-RU" sz="2800" dirty="0" smtClean="0">
                <a:solidFill>
                  <a:srgbClr val="009BD2"/>
                </a:solidFill>
              </a:rPr>
              <a:t>оспитание </a:t>
            </a:r>
            <a:r>
              <a:rPr lang="ru-RU" sz="2800" dirty="0">
                <a:solidFill>
                  <a:srgbClr val="009BD2"/>
                </a:solidFill>
              </a:rPr>
              <a:t>и обучение осуществляется "естественным путем", в процессе творческой работы. Участие педагога в создании поделок и композиций осуществляется "сквозь" ребенка, т.е. обучающийся получает от педагога ту информацию, те примеры, которые необходимы ему для осуществления собственного замысла и собственных, соответствующих возрасту, представлений о мире. </a:t>
            </a:r>
          </a:p>
          <a:p>
            <a:pPr eaLnBrk="1" hangingPunct="1"/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4664"/>
            <a:ext cx="76328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Идея программы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2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771800" y="581023"/>
            <a:ext cx="5976664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В рамках данной программы реализуются следующие педагогические идеи</a:t>
            </a:r>
            <a:endParaRPr lang="ru-RU" sz="20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681296" y="2852936"/>
            <a:ext cx="7923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1296" y="2828836"/>
            <a:ext cx="77791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Главный педагогический  принцип работы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любовь и уважение к ребенку как активному субъекту воспитания и развития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>
                <a:solidFill>
                  <a:srgbClr val="009BD2"/>
                </a:solidFill>
              </a:rPr>
              <a:t>Каждому ребенку применяется индивидуальный подход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Главный психологический принцип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создание ситуаций успеха для каждого ребенка.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Важнейший принцип </a:t>
            </a:r>
            <a:r>
              <a:rPr lang="ru-RU" b="1" dirty="0" err="1">
                <a:solidFill>
                  <a:srgbClr val="FF0000"/>
                </a:solidFill>
              </a:rPr>
              <a:t>психолого</a:t>
            </a:r>
            <a:r>
              <a:rPr lang="ru-RU" b="1" dirty="0">
                <a:solidFill>
                  <a:srgbClr val="FF0000"/>
                </a:solidFill>
              </a:rPr>
              <a:t> – педагогической работы: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Обеспечение условий, способствующих самоопределению, саморазвитию, самореализации, адекватной самооценки личности.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7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619672" y="105398"/>
            <a:ext cx="7416822" cy="185121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Прогнозируемые результаты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-1" y="1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07504" y="270892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К концу обучения обучающиеся должны знать: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00CC00"/>
                </a:solidFill>
              </a:rPr>
              <a:t>название и назначение материалов – бумага, ткань, пластилин; </a:t>
            </a:r>
          </a:p>
          <a:p>
            <a:r>
              <a:rPr lang="ru-RU" sz="2000" dirty="0">
                <a:solidFill>
                  <a:srgbClr val="00CC00"/>
                </a:solidFill>
              </a:rPr>
              <a:t>название и назначение ручных инструментов и приспособлений: ножницы, кисточка для клея, игла, наперсток; </a:t>
            </a:r>
          </a:p>
          <a:p>
            <a:r>
              <a:rPr lang="ru-RU" sz="2000" dirty="0">
                <a:solidFill>
                  <a:srgbClr val="00CC00"/>
                </a:solidFill>
              </a:rPr>
              <a:t>правила безопасности труда и личной гигиены при работе с указанными инструментами.</a:t>
            </a:r>
          </a:p>
          <a:p>
            <a:r>
              <a:rPr lang="ru-RU" sz="2000" dirty="0">
                <a:solidFill>
                  <a:srgbClr val="00CC00"/>
                </a:solidFill>
              </a:rPr>
              <a:t>Некоторые традиции ненецкого народа (куклы-</a:t>
            </a:r>
            <a:r>
              <a:rPr lang="ru-RU" sz="2000" dirty="0" err="1">
                <a:solidFill>
                  <a:srgbClr val="00CC00"/>
                </a:solidFill>
              </a:rPr>
              <a:t>нухуко</a:t>
            </a:r>
            <a:r>
              <a:rPr lang="ru-RU" sz="2000" dirty="0">
                <a:solidFill>
                  <a:srgbClr val="00CC00"/>
                </a:solidFill>
              </a:rPr>
              <a:t>, изделия из сукна и шерсти</a:t>
            </a:r>
            <a:r>
              <a:rPr lang="ru-RU" sz="2000" dirty="0" smtClean="0">
                <a:solidFill>
                  <a:srgbClr val="00CC00"/>
                </a:solidFill>
              </a:rPr>
              <a:t>).</a:t>
            </a:r>
            <a:endParaRPr lang="ru-RU" sz="20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619672" y="105398"/>
            <a:ext cx="7416822" cy="185121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Прогнозируемые результаты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-1" y="1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043608" y="1768641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Прогнозируемый результат:</a:t>
            </a:r>
            <a:endParaRPr lang="ru-RU" dirty="0"/>
          </a:p>
          <a:p>
            <a:r>
              <a:rPr lang="ru-RU" dirty="0"/>
              <a:t>- скоординированы движения кистей рук воспитанников;</a:t>
            </a:r>
          </a:p>
          <a:p>
            <a:r>
              <a:rPr lang="ru-RU" dirty="0"/>
              <a:t>- развито творческое воображение у детей;</a:t>
            </a:r>
          </a:p>
          <a:p>
            <a:r>
              <a:rPr lang="ru-RU" dirty="0"/>
              <a:t>- сформирован интерес к творческой деятельности;</a:t>
            </a:r>
          </a:p>
          <a:p>
            <a:r>
              <a:rPr lang="ru-RU" dirty="0"/>
              <a:t>- развита культура общения у учащихся, трудолюбие, усидчивость, терпение.</a:t>
            </a:r>
          </a:p>
        </p:txBody>
      </p:sp>
      <p:pic>
        <p:nvPicPr>
          <p:cNvPr id="1026" name="Picture 2" descr="C:\Users\Пользователь\Desktop\Новая папка\Photo0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89" y="3540428"/>
            <a:ext cx="4012462" cy="300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619672" y="105398"/>
            <a:ext cx="7416822" cy="185121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Планируемые образовательные  результаты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-1" y="1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683568" y="2461538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Личностные универсальные учебные действия</a:t>
            </a:r>
            <a:endParaRPr lang="ru-RU" dirty="0"/>
          </a:p>
          <a:p>
            <a:r>
              <a:rPr lang="ru-RU" b="1" i="1" dirty="0"/>
              <a:t>У обучающегося будут сформированы:</a:t>
            </a:r>
            <a:endParaRPr lang="ru-RU" dirty="0"/>
          </a:p>
          <a:p>
            <a:pPr lvl="0"/>
            <a:r>
              <a:rPr lang="ru-RU" dirty="0"/>
              <a:t>интерес к новым видам прикладного творчества, к новым способам самовыражения;</a:t>
            </a:r>
          </a:p>
          <a:p>
            <a:pPr lvl="0"/>
            <a:r>
              <a:rPr lang="ru-RU" dirty="0"/>
              <a:t>познавательный интерес к новым способам исследования технологий и материалов;</a:t>
            </a:r>
          </a:p>
          <a:p>
            <a:pPr lvl="0"/>
            <a:r>
              <a:rPr lang="ru-RU" dirty="0"/>
              <a:t>адекватное понимание причин успешности/</a:t>
            </a:r>
            <a:r>
              <a:rPr lang="ru-RU" dirty="0" err="1"/>
              <a:t>неуспешности</a:t>
            </a:r>
            <a:r>
              <a:rPr lang="ru-RU" dirty="0"/>
              <a:t> творческой деятельности.</a:t>
            </a:r>
          </a:p>
          <a:p>
            <a:r>
              <a:rPr lang="ru-RU" b="1" i="1" dirty="0"/>
              <a:t>Обучающийся получит возможность для формирования:</a:t>
            </a:r>
            <a:endParaRPr lang="ru-RU" dirty="0"/>
          </a:p>
          <a:p>
            <a:pPr lvl="0"/>
            <a:r>
              <a:rPr lang="ru-RU" i="1" dirty="0"/>
              <a:t>внутренней позиции на уровне понимания необходимости творческой деятельности, как одного из средств самовыражения в социальной жизни;</a:t>
            </a:r>
            <a:endParaRPr lang="ru-RU" dirty="0"/>
          </a:p>
          <a:p>
            <a:pPr lvl="0"/>
            <a:r>
              <a:rPr lang="ru-RU" i="1" dirty="0"/>
              <a:t>выраженной познавательной мотивации;</a:t>
            </a:r>
            <a:endParaRPr lang="ru-RU" dirty="0"/>
          </a:p>
          <a:p>
            <a:pPr lvl="0"/>
            <a:r>
              <a:rPr lang="ru-RU" i="1" dirty="0"/>
              <a:t>устойчивого интереса к новым способам познания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4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619672" y="105398"/>
            <a:ext cx="7416822" cy="185121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smtClean="0">
                <a:solidFill>
                  <a:srgbClr val="FF0000"/>
                </a:solidFill>
                <a:latin typeface="Georgia" pitchFamily="18" charset="0"/>
              </a:rPr>
              <a:t>Планируемые образовательные  результаты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-1" y="1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395536" y="162880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49289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Регулятивные универсальные учебные действия</a:t>
            </a:r>
            <a:endParaRPr lang="ru-RU" dirty="0"/>
          </a:p>
          <a:p>
            <a:r>
              <a:rPr lang="ru-RU" b="1" i="1" dirty="0"/>
              <a:t>Обучающийся научится:</a:t>
            </a:r>
            <a:endParaRPr lang="ru-RU" dirty="0"/>
          </a:p>
          <a:p>
            <a:pPr lvl="0"/>
            <a:r>
              <a:rPr lang="ru-RU" dirty="0"/>
              <a:t>планировать свои действия;</a:t>
            </a:r>
          </a:p>
          <a:p>
            <a:pPr lvl="0"/>
            <a:r>
              <a:rPr lang="ru-RU" dirty="0"/>
              <a:t>осуществлять итоговый и пошаговый контроль;</a:t>
            </a:r>
          </a:p>
          <a:p>
            <a:pPr lvl="0"/>
            <a:r>
              <a:rPr lang="ru-RU" dirty="0"/>
              <a:t>адекватно воспринимать оценку учителя;</a:t>
            </a:r>
          </a:p>
          <a:p>
            <a:pPr lvl="0"/>
            <a:r>
              <a:rPr lang="ru-RU" dirty="0"/>
              <a:t>различать способ и результат действия.</a:t>
            </a:r>
          </a:p>
          <a:p>
            <a:r>
              <a:rPr lang="ru-RU" b="1" i="1" dirty="0"/>
              <a:t>Обучающийся получит возможность научиться:</a:t>
            </a:r>
            <a:endParaRPr lang="ru-RU" dirty="0"/>
          </a:p>
          <a:p>
            <a:pPr lvl="0"/>
            <a:r>
              <a:rPr lang="ru-RU" i="1" dirty="0"/>
              <a:t>проявлять познавательную инициативу;</a:t>
            </a:r>
            <a:endParaRPr lang="ru-RU" dirty="0"/>
          </a:p>
          <a:p>
            <a:pPr lvl="0"/>
            <a:r>
              <a:rPr lang="ru-RU" i="1" dirty="0"/>
              <a:t>самостоятельно находить варианты решения творческой задачи.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0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619672" y="105398"/>
            <a:ext cx="7416822" cy="185121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Планируемые образовательные  результаты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-1" y="1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539552" y="220486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Коммуникативные универсальные учебные действия</a:t>
            </a:r>
            <a:endParaRPr lang="ru-RU" dirty="0"/>
          </a:p>
          <a:p>
            <a:r>
              <a:rPr lang="ru-RU" b="1" i="1" dirty="0"/>
              <a:t>Учащиеся смогут:</a:t>
            </a:r>
            <a:endParaRPr lang="ru-RU" dirty="0"/>
          </a:p>
          <a:p>
            <a:pPr lvl="0"/>
            <a:r>
              <a:rPr lang="ru-RU" dirty="0"/>
              <a:t>допускать существование различных точек зрения и различных вариантов выполнения поставленной творческой задачи;</a:t>
            </a:r>
          </a:p>
          <a:p>
            <a:pPr lvl="0"/>
            <a:r>
              <a:rPr lang="ru-RU" dirty="0"/>
              <a:t>учитывать разные мнения, стремиться к координации при выполнении коллективных работ;</a:t>
            </a:r>
          </a:p>
          <a:p>
            <a:pPr lvl="0"/>
            <a:r>
              <a:rPr lang="ru-RU" dirty="0"/>
              <a:t>формулировать собственное мнение и позицию;</a:t>
            </a:r>
          </a:p>
          <a:p>
            <a:pPr lvl="0"/>
            <a:r>
              <a:rPr lang="ru-RU" dirty="0"/>
              <a:t>договариваться, приходить к общему решению;</a:t>
            </a:r>
          </a:p>
          <a:p>
            <a:pPr lvl="0"/>
            <a:r>
              <a:rPr lang="ru-RU" dirty="0"/>
              <a:t>соблюдать корректность в высказываниях;</a:t>
            </a:r>
          </a:p>
          <a:p>
            <a:pPr lvl="0"/>
            <a:r>
              <a:rPr lang="ru-RU" dirty="0"/>
              <a:t>задавать вопросы по существу;</a:t>
            </a:r>
          </a:p>
          <a:p>
            <a:pPr lvl="0"/>
            <a:r>
              <a:rPr lang="ru-RU" dirty="0"/>
              <a:t>контролировать действия партнёра.</a:t>
            </a:r>
          </a:p>
          <a:p>
            <a:r>
              <a:rPr lang="ru-RU" b="1" i="1" dirty="0"/>
              <a:t>Обучающийся получит возможность научиться:</a:t>
            </a:r>
            <a:endParaRPr lang="ru-RU" dirty="0"/>
          </a:p>
          <a:p>
            <a:pPr lvl="0"/>
            <a:r>
              <a:rPr lang="ru-RU" i="1" dirty="0"/>
              <a:t>учитывать разные мнения и обосновывать свою позицию;</a:t>
            </a:r>
            <a:endParaRPr lang="ru-RU" dirty="0"/>
          </a:p>
          <a:p>
            <a:pPr lvl="0"/>
            <a:r>
              <a:rPr lang="ru-RU" i="1" dirty="0"/>
              <a:t>владеть монологической и диалогической формой речи;</a:t>
            </a:r>
            <a:endParaRPr lang="ru-RU" dirty="0"/>
          </a:p>
          <a:p>
            <a:r>
              <a:rPr lang="ru-RU" i="1" dirty="0"/>
              <a:t>осуществлять взаимный контроль и оказывать партнёрам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6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619672" y="105398"/>
            <a:ext cx="7416822" cy="185121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Планируемые образовательные  результаты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-1" y="1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395536" y="155679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Познавательные универсальные учебные действия</a:t>
            </a:r>
            <a:endParaRPr lang="ru-RU" dirty="0"/>
          </a:p>
          <a:p>
            <a:r>
              <a:rPr lang="ru-RU" b="1" i="1" dirty="0"/>
              <a:t>Обучающийся научится:</a:t>
            </a:r>
            <a:endParaRPr lang="ru-RU" dirty="0"/>
          </a:p>
          <a:p>
            <a:pPr lvl="0"/>
            <a:r>
              <a:rPr lang="ru-RU" sz="1600" dirty="0"/>
              <a:t>осуществлять поиск нужной информации для выполнения художественной задачи с использованием учебной и дополнительной литературы в открытом информационном пространстве, в </a:t>
            </a:r>
            <a:r>
              <a:rPr lang="ru-RU" sz="1600" dirty="0" err="1"/>
              <a:t>т.ч</a:t>
            </a:r>
            <a:r>
              <a:rPr lang="ru-RU" sz="1600" dirty="0"/>
              <a:t>. контролируемом пространстве Интернет;</a:t>
            </a:r>
          </a:p>
          <a:p>
            <a:pPr lvl="0"/>
            <a:r>
              <a:rPr lang="ru-RU" sz="1600" dirty="0"/>
              <a:t>высказываться в устной и письменной форме;</a:t>
            </a:r>
          </a:p>
          <a:p>
            <a:pPr lvl="0"/>
            <a:r>
              <a:rPr lang="ru-RU" sz="1600" dirty="0"/>
              <a:t>анализировать объекты, выделять главное;</a:t>
            </a:r>
          </a:p>
          <a:p>
            <a:pPr lvl="0"/>
            <a:r>
              <a:rPr lang="ru-RU" sz="1600" dirty="0"/>
              <a:t>осуществлять синтез (целое из частей);</a:t>
            </a:r>
          </a:p>
          <a:p>
            <a:pPr lvl="0"/>
            <a:r>
              <a:rPr lang="ru-RU" sz="1600" dirty="0"/>
              <a:t>проводить сравнение, классификацию по разным критериям;</a:t>
            </a:r>
          </a:p>
          <a:p>
            <a:pPr lvl="0"/>
            <a:r>
              <a:rPr lang="ru-RU" sz="1600" dirty="0"/>
              <a:t>устанавливать причинно-следственные связи;</a:t>
            </a:r>
          </a:p>
          <a:p>
            <a:pPr lvl="0"/>
            <a:r>
              <a:rPr lang="ru-RU" sz="1600" dirty="0"/>
              <a:t>строить рассуждения об объекте.</a:t>
            </a:r>
          </a:p>
          <a:p>
            <a:r>
              <a:rPr lang="ru-RU" dirty="0"/>
              <a:t> </a:t>
            </a:r>
            <a:r>
              <a:rPr lang="ru-RU" b="1" i="1" dirty="0" smtClean="0"/>
              <a:t>Обучающийся </a:t>
            </a:r>
            <a:r>
              <a:rPr lang="ru-RU" b="1" i="1" dirty="0"/>
              <a:t>получит возможность научиться:</a:t>
            </a:r>
            <a:endParaRPr lang="ru-RU" dirty="0"/>
          </a:p>
          <a:p>
            <a:pPr lvl="0"/>
            <a:r>
              <a:rPr lang="ru-RU" sz="1600" i="1" dirty="0"/>
              <a:t>осуществлять расширенный поиск информации в соответствии с исследовательской задачей с использованием ресурсов библиотек и сети Интернет;</a:t>
            </a:r>
            <a:endParaRPr lang="ru-RU" sz="1600" dirty="0"/>
          </a:p>
          <a:p>
            <a:pPr lvl="0"/>
            <a:r>
              <a:rPr lang="ru-RU" sz="1600" i="1" dirty="0"/>
              <a:t>осознанно и произвольно строить сообщения в устной и письменной форме;</a:t>
            </a:r>
            <a:endParaRPr lang="ru-RU" sz="1600" dirty="0"/>
          </a:p>
          <a:p>
            <a:pPr lvl="0"/>
            <a:r>
              <a:rPr lang="ru-RU" sz="1600" i="1" dirty="0"/>
              <a:t>использованию методов и приёмов художественно-творческой деятельности в основном учебном процессе и повседневной жизни.</a:t>
            </a:r>
            <a:endParaRPr lang="ru-RU" sz="1600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41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619672" y="105398"/>
            <a:ext cx="7416822" cy="185121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Итоги реализации программы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-1" y="1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683568" y="1984864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9966"/>
                </a:solidFill>
              </a:rPr>
              <a:t>Подведение итогов осуществляется в виде проведения выставок, участия в различных конкурсах, награждения лучших поощрительными призами, грамотами. Изделия используются для подарков родителям, близким, друзьям.</a:t>
            </a:r>
          </a:p>
          <a:p>
            <a:r>
              <a:rPr lang="ru-RU" sz="2400" dirty="0">
                <a:solidFill>
                  <a:srgbClr val="339966"/>
                </a:solidFill>
              </a:rPr>
              <a:t> </a:t>
            </a:r>
          </a:p>
        </p:txBody>
      </p:sp>
      <p:pic>
        <p:nvPicPr>
          <p:cNvPr id="1026" name="Picture 2" descr="C:\Users\Пользователь\Desktop\папка Нумовны\все для натальи\для Ирине Н\DSC_0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4464496" cy="2518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2603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619672" y="105398"/>
            <a:ext cx="7416822" cy="185121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Результаты 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82512" y="116351"/>
            <a:ext cx="2107268" cy="1299565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539552" y="1628800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9BD2"/>
                </a:solidFill>
              </a:rPr>
              <a:t>Наше объединение «Умелые ручки», это дружный коллектив единомышленников в составе педагога и детей.</a:t>
            </a:r>
          </a:p>
          <a:p>
            <a:r>
              <a:rPr lang="ru-RU" dirty="0">
                <a:solidFill>
                  <a:srgbClr val="009BD2"/>
                </a:solidFill>
              </a:rPr>
              <a:t>Можно с уверенностью сказать, что воспитанники объединения в процессе работы испытывают вдохновение, радость от выполненной работы, а многое из того, что они выполнили своими руками, доставляет их родителям и окружающим людям подлинную радость от встречи с рукотворной красотой.</a:t>
            </a:r>
          </a:p>
        </p:txBody>
      </p:sp>
      <p:pic>
        <p:nvPicPr>
          <p:cNvPr id="5122" name="Picture 2" descr="C:\Users\Пользователь\Desktop\все для натальи\для Ирине Н\DSC_05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4" y="4038173"/>
            <a:ext cx="4261286" cy="2404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Пользователь\Desktop\все для натальи\для Ирине Н\DSC_07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84" y="4005064"/>
            <a:ext cx="4319971" cy="2437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453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619672" y="105398"/>
            <a:ext cx="7416822" cy="185121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Результаты 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-1" y="1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6" name="Picture 2" descr="C:\Users\Пользователь\Desktop\все для натальи\для Ирине Н\DSC_07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987824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19" y="1632222"/>
            <a:ext cx="1907704" cy="266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587602"/>
            <a:ext cx="208823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636806"/>
            <a:ext cx="194421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91746" y="1632221"/>
            <a:ext cx="180020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365104"/>
            <a:ext cx="1835696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720" y="4365104"/>
            <a:ext cx="1872208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4401108"/>
            <a:ext cx="1872208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1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85698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Тип программы: </a:t>
            </a:r>
            <a:r>
              <a:rPr lang="ru-RU" sz="2400" b="1" dirty="0" smtClean="0">
                <a:solidFill>
                  <a:srgbClr val="009BD2"/>
                </a:solidFill>
                <a:latin typeface="Bookman Old Style" pitchFamily="18" charset="0"/>
              </a:rPr>
              <a:t>адаптированный</a:t>
            </a:r>
          </a:p>
          <a:p>
            <a:pPr algn="l" eaLnBrk="1" hangingPunct="1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l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Срок реализации: </a:t>
            </a:r>
            <a:r>
              <a:rPr lang="ru-RU" sz="2400" b="1" dirty="0">
                <a:solidFill>
                  <a:srgbClr val="009BD2"/>
                </a:solidFill>
                <a:latin typeface="Bookman Old Style" pitchFamily="18" charset="0"/>
              </a:rPr>
              <a:t>3</a:t>
            </a:r>
            <a:r>
              <a:rPr lang="ru-RU" sz="2400" b="1" dirty="0" smtClean="0">
                <a:solidFill>
                  <a:srgbClr val="009BD2"/>
                </a:solidFill>
                <a:latin typeface="Bookman Old Style" pitchFamily="18" charset="0"/>
              </a:rPr>
              <a:t> года</a:t>
            </a:r>
          </a:p>
          <a:p>
            <a:pPr algn="l" eaLnBrk="1" hangingPunct="1"/>
            <a:endParaRPr lang="ru-RU" sz="2400" b="1" dirty="0">
              <a:solidFill>
                <a:srgbClr val="009BD2"/>
              </a:solidFill>
              <a:latin typeface="Bookman Old Style" pitchFamily="18" charset="0"/>
            </a:endParaRPr>
          </a:p>
          <a:p>
            <a:pPr algn="l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Возраст детей: </a:t>
            </a:r>
            <a:r>
              <a:rPr lang="ru-RU" sz="2400" b="1" dirty="0" smtClean="0">
                <a:solidFill>
                  <a:srgbClr val="009BD2"/>
                </a:solidFill>
                <a:latin typeface="Bookman Old Style" pitchFamily="18" charset="0"/>
              </a:rPr>
              <a:t>7-11 лет</a:t>
            </a:r>
          </a:p>
          <a:p>
            <a:pPr algn="l" eaLnBrk="1" hangingPunct="1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000" b="1" dirty="0" smtClean="0"/>
              <a:t>Новизна программы</a:t>
            </a:r>
            <a:r>
              <a:rPr lang="ru-RU" sz="2000" dirty="0" smtClean="0"/>
              <a:t> заключается в том, что ее содержание представлено многоступенчато различными видами трудовой деятельности и направлено на овладение обучающимися необходимыми в жизни элементарными приемами ручной работы с различными материалами по изготовлению открыток, картин, панно и игрушек, а также предметов, полезных для школы и дома. Основные разделы программы:</a:t>
            </a:r>
          </a:p>
          <a:p>
            <a:r>
              <a:rPr lang="ru-RU" sz="2000" dirty="0" smtClean="0"/>
              <a:t> Работа с природным подручным материалом.</a:t>
            </a:r>
          </a:p>
          <a:p>
            <a:r>
              <a:rPr lang="ru-RU" sz="2000" dirty="0" smtClean="0"/>
              <a:t>Художественное конструирование из бумаги и картона.</a:t>
            </a:r>
          </a:p>
          <a:p>
            <a:r>
              <a:rPr lang="ru-RU" sz="2000" dirty="0" smtClean="0"/>
              <a:t>Аппликация.</a:t>
            </a:r>
          </a:p>
          <a:p>
            <a:r>
              <a:rPr lang="ru-RU" sz="2000" dirty="0" smtClean="0"/>
              <a:t>Работа с нитками, лоскутками.</a:t>
            </a:r>
          </a:p>
          <a:p>
            <a:r>
              <a:rPr lang="ru-RU" sz="2000" dirty="0" err="1" smtClean="0"/>
              <a:t>Бисероплетение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Работа с сукном.</a:t>
            </a:r>
          </a:p>
          <a:p>
            <a:endParaRPr lang="ru-RU" sz="2000" dirty="0">
              <a:solidFill>
                <a:srgbClr val="40C040"/>
              </a:solidFill>
            </a:endParaRPr>
          </a:p>
          <a:p>
            <a:pPr algn="l" eaLnBrk="1" hangingPunct="1"/>
            <a:endParaRPr lang="ru-RU" sz="2000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619672" y="105398"/>
            <a:ext cx="7416822" cy="185121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Результаты 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-1" y="1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395536" y="249289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9BD2"/>
                </a:solidFill>
              </a:rPr>
              <a:t>.</a:t>
            </a:r>
            <a:endParaRPr lang="ru-RU" dirty="0">
              <a:solidFill>
                <a:srgbClr val="009BD2"/>
              </a:solidFill>
            </a:endParaRPr>
          </a:p>
        </p:txBody>
      </p:sp>
      <p:pic>
        <p:nvPicPr>
          <p:cNvPr id="7170" name="Picture 2" descr="G:\DSC_0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86915"/>
            <a:ext cx="3628450" cy="215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 descr="C:\Users\Днс\Desktop\конкурс Ядне Н.А\грамоты\DSC_18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84" y="1429721"/>
            <a:ext cx="207701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Днс\Desktop\конкурс Ядне Н.А\грамоты\DSC_18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1886" y="1488773"/>
            <a:ext cx="194421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Днс\Desktop\конкурс Ядне Н.А\грамоты\DSC_18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1700" y="1451501"/>
            <a:ext cx="208823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3" y="4365104"/>
            <a:ext cx="2016223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448" y="4266406"/>
            <a:ext cx="2088232" cy="259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1523510"/>
            <a:ext cx="1872207" cy="266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1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B:\права ребенка\488735-e8c3a7cd144296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357562"/>
            <a:ext cx="2848901" cy="280987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3213" y="3111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 i="1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58750" y="239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58750" y="777876"/>
            <a:ext cx="8661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dirty="0">
              <a:solidFill>
                <a:srgbClr val="35CA1C"/>
              </a:solidFill>
            </a:endParaRPr>
          </a:p>
          <a:p>
            <a:pPr algn="just"/>
            <a:r>
              <a:rPr lang="ru-RU" sz="2000" dirty="0" smtClean="0"/>
              <a:t>Программа </a:t>
            </a:r>
            <a:r>
              <a:rPr lang="ru-RU" sz="2000" dirty="0"/>
              <a:t>актуальна,  поскольку  является комплексной, вариативной, предполагает формирование ценностных эстетических ориентиров, художественно –эстетической оценки и </a:t>
            </a:r>
            <a:r>
              <a:rPr lang="ru-RU" sz="2000"/>
              <a:t>овладение </a:t>
            </a:r>
            <a:r>
              <a:rPr lang="ru-RU" sz="2000" smtClean="0"/>
              <a:t>основами </a:t>
            </a:r>
            <a:r>
              <a:rPr lang="ru-RU" sz="2000" dirty="0"/>
              <a:t>творческой деятельности, дает, возможность каждому воспитаннику реально открывать для себя волшебный мир декоративно – прикладного искусства, проявить и реализовать свои творческие способности. </a:t>
            </a:r>
          </a:p>
        </p:txBody>
      </p:sp>
      <p:sp>
        <p:nvSpPr>
          <p:cNvPr id="4097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ForwardNext">
            <a:avLst/>
          </a:prstGeom>
          <a:solidFill>
            <a:srgbClr val="FFA7FF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39713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Актуальность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G:\DSC_0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49" y="3310238"/>
            <a:ext cx="6249131" cy="3525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335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635896" y="1"/>
            <a:ext cx="4752528" cy="134076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Особенности программы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3428992" cy="3000372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467544" y="1052736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Структура программы</a:t>
            </a:r>
          </a:p>
          <a:p>
            <a:pPr algn="just"/>
            <a:r>
              <a:rPr lang="ru-RU" dirty="0" smtClean="0"/>
              <a:t>Структура программы предусматривает преподавание материала по «восходящей спирали», то есть периодическое возвращение к темам, техникам и технологиям на более высоком и сложном уровне. Это способствует тому, что получая первичные знания и навыки на первом году обучения, у ребят появляется интерес, который они могут закрепить и развить в последующие года обучения. Все задания разнообразны и соответствуют по сложности детям определенного возраста. Изучение каждой темы завершается изготовлением изделия (поделки), таким образом, теоретические знания и технологические приемы подкрепляются практикой. Работая с детьми, я заметила, что у детей плохо развита речь. Не всегда они могут красиво рассказать о своих работах. На открытых уроках своих коллег я заметила, как используются мыслительные карты и какой положительный результат получают. На кружке «Умелые ручки» я решила использовать метод интеллект - карт. Интеллектуальная карта – это уникальный и простой метод запоминания и систематизации информации, с помощью которого развиваются как творческие, так и речевые способности детей, активизируется память и мышление.</a:t>
            </a:r>
            <a:br>
              <a:rPr lang="ru-RU" dirty="0" smtClean="0"/>
            </a:br>
            <a:r>
              <a:rPr lang="ru-RU" dirty="0" smtClean="0"/>
              <a:t>Метод интеллект - карт основывается на наглядно-образном мышлении ребенка, который является основным в школьном возрасте.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987824" y="178423"/>
            <a:ext cx="6041887" cy="116234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Особенности программы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188640"/>
            <a:ext cx="2592288" cy="1656184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" descr="C:\Users\Днс\Desktop\конкурс Ядне Н.А\грамоты\DSC_1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7996"/>
            <a:ext cx="4032448" cy="5164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Users\Пользователь\Desktop\класс\Photo03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987824" y="178423"/>
            <a:ext cx="6041887" cy="116234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региональный компонент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1388" y="1484785"/>
            <a:ext cx="719109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000" dirty="0"/>
              <a:t>Знакомя детей с изделиями народных промыслов, </a:t>
            </a:r>
            <a:r>
              <a:rPr lang="ru-RU" sz="2000" dirty="0" smtClean="0"/>
              <a:t>стараюсь </a:t>
            </a:r>
            <a:r>
              <a:rPr lang="ru-RU" sz="2000" dirty="0"/>
              <a:t>приобщать детей к родной культуре, помочь им войти в мир прекрасного, учить видеть и чувствовать неповторимые сочетания красок природы, пробуждать потребность любить и радоваться жизни</a:t>
            </a:r>
            <a:r>
              <a:rPr lang="ru-RU" sz="2000" dirty="0" smtClean="0"/>
              <a:t>. Проводя занятия, беседы со своими детьми, развиваю речь с помощью мыслительных карт, пополняю словарный запас, приучаю здоровому образу </a:t>
            </a:r>
            <a:r>
              <a:rPr lang="ru-RU" sz="2000" dirty="0" err="1" smtClean="0"/>
              <a:t>жиз</a:t>
            </a:r>
            <a:r>
              <a:rPr lang="ru-RU" sz="1400" dirty="0" err="1" smtClean="0"/>
              <a:t>НИ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188640"/>
            <a:ext cx="2592288" cy="1656184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 descr="C:\Users\Пользователь\Desktop\класс\Photo03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2949"/>
            <a:ext cx="3624064" cy="271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112949"/>
            <a:ext cx="3888432" cy="271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987824" y="178423"/>
            <a:ext cx="6041887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региональный компонент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23" y="174690"/>
            <a:ext cx="3316141" cy="2235668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 descr="C:\Documents and Settings\Admin\Рабочий стол\рукоделие\DSC01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9946" y="2049142"/>
            <a:ext cx="6214381" cy="4660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685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987824" y="178423"/>
            <a:ext cx="6041887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региональный компонент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0"/>
            <a:ext cx="3316141" cy="2235668"/>
            <a:chOff x="0" y="0"/>
            <a:chExt cx="3212432" cy="271462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52600" y="0"/>
              <a:ext cx="14598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6800" y="0"/>
              <a:ext cx="1638300" cy="179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/>
            <a:stretch>
              <a:fillRect/>
            </a:stretch>
          </p:blipFill>
          <p:spPr bwMode="auto">
            <a:xfrm rot="10800000">
              <a:off x="0" y="0"/>
              <a:ext cx="24765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 descr="C:\Documents and Settings\Admin\Рабочий стол\рукоделие\DSC01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6341" y="2016748"/>
            <a:ext cx="6203483" cy="465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685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general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1557</Words>
  <Application>Microsoft Office PowerPoint</Application>
  <PresentationFormat>Экран (4:3)</PresentationFormat>
  <Paragraphs>166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general_ani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муха</dc:creator>
  <cp:lastModifiedBy>Админ</cp:lastModifiedBy>
  <cp:revision>125</cp:revision>
  <cp:lastPrinted>2015-10-05T13:15:33Z</cp:lastPrinted>
  <dcterms:created xsi:type="dcterms:W3CDTF">2010-08-29T15:49:59Z</dcterms:created>
  <dcterms:modified xsi:type="dcterms:W3CDTF">2019-02-25T14:21:01Z</dcterms:modified>
</cp:coreProperties>
</file>