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6" r:id="rId8"/>
    <p:sldId id="264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99CCFF"/>
    <a:srgbClr val="CCFFCC"/>
    <a:srgbClr val="FFFFFF"/>
    <a:srgbClr val="FFCCFF"/>
    <a:srgbClr val="0099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798" autoAdjust="0"/>
  </p:normalViewPr>
  <p:slideViewPr>
    <p:cSldViewPr>
      <p:cViewPr>
        <p:scale>
          <a:sx n="89" d="100"/>
          <a:sy n="89" d="100"/>
        </p:scale>
        <p:origin x="-12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2408-681F-4632-BF83-2C39F4AAC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3980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430E-FDAC-4B80-94A7-0DDF34E36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399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B3F5-21A2-4498-97C9-11DC2CDBD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5568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41EE-043E-4ADF-A7D2-145D2ECEA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34440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2F0E0-3D7B-4C3D-A2CA-F1185071A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328687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5BBC6-80E5-41D6-9832-CE07FA0A9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54952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D3A4-1E7B-4410-96F1-4C6A8D1FD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798352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2DAA-FE1D-4658-8C0A-32899A4FA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0414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876FB-238C-45EB-A210-632F27C45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67759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30ACD-7918-4DD9-A7C6-9CF94A929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98391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CA4EF-471F-47C4-AE23-A17E5E6FC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84678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98FC-E423-4EBE-904F-EAE6B48EC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01949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F94A7AA-FE16-4226-BF8F-11A473925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38" r:id="rId2"/>
    <p:sldLayoutId id="214748384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9" r:id="rId9"/>
    <p:sldLayoutId id="2147483844" r:id="rId10"/>
    <p:sldLayoutId id="2147483845" r:id="rId11"/>
    <p:sldLayoutId id="2147483846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http://www.1520mm.com/ua/g/93-1094/image56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http://www.1520mm.com/ua/g/93-1094/image47.gif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7.png"/><Relationship Id="rId7" Type="http://schemas.openxmlformats.org/officeDocument/2006/relationships/image" Target="../media/image3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17.png"/><Relationship Id="rId10" Type="http://schemas.openxmlformats.org/officeDocument/2006/relationships/image" Target="../media/image42.png"/><Relationship Id="rId4" Type="http://schemas.openxmlformats.org/officeDocument/2006/relationships/image" Target="../media/image38.png"/><Relationship Id="rId9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18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268538" y="1341438"/>
            <a:ext cx="5111750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71" name="WordArt 23"/>
          <p:cNvSpPr>
            <a:spLocks noChangeArrowheads="1" noChangeShapeType="1" noTextEdit="1"/>
          </p:cNvSpPr>
          <p:nvPr/>
        </p:nvSpPr>
        <p:spPr bwMode="auto">
          <a:xfrm>
            <a:off x="2373313" y="3402013"/>
            <a:ext cx="5111750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>
                      <a:alpha val="0"/>
                    </a:srgbClr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Дорожные знаки</a:t>
            </a:r>
          </a:p>
        </p:txBody>
      </p:sp>
      <p:pic>
        <p:nvPicPr>
          <p:cNvPr id="2073" name="Picture 25" descr="светофор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4963" y="36513"/>
            <a:ext cx="1290637" cy="296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FF9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11188" y="1412875"/>
            <a:ext cx="5545137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круглые они и всё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 запрещают,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треугольные  они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нас предупреждают,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нам предписывают,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себя вести,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что нас ожидает по пути.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                                                                        </a:t>
            </a:r>
          </a:p>
        </p:txBody>
      </p:sp>
      <p:pic>
        <p:nvPicPr>
          <p:cNvPr id="3086" name="Picture 14" descr="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323975"/>
            <a:ext cx="3167063" cy="4829175"/>
          </a:xfrm>
          <a:noFill/>
        </p:spPr>
      </p:pic>
      <p:sp>
        <p:nvSpPr>
          <p:cNvPr id="2" name="Прямоугольник 1"/>
          <p:cNvSpPr/>
          <p:nvPr/>
        </p:nvSpPr>
        <p:spPr>
          <a:xfrm>
            <a:off x="2987301" y="404664"/>
            <a:ext cx="316939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Что это?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6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/>
            </a:gs>
            <a:gs pos="100000">
              <a:schemeClr val="accent1">
                <a:gamma/>
                <a:tint val="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0" name="Rectangle 134"/>
          <p:cNvSpPr>
            <a:spLocks noGrp="1" noRot="1" noChangeArrowheads="1"/>
          </p:cNvSpPr>
          <p:nvPr>
            <p:ph type="title"/>
          </p:nvPr>
        </p:nvSpPr>
        <p:spPr>
          <a:xfrm>
            <a:off x="1187624" y="318090"/>
            <a:ext cx="6512511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rgbClr val="009900"/>
                </a:solidFill>
              </a:rPr>
              <a:t>Какие дорожные знаки бывают</a:t>
            </a:r>
            <a:br>
              <a:rPr lang="ru-RU" dirty="0" smtClean="0">
                <a:solidFill>
                  <a:srgbClr val="009900"/>
                </a:solidFill>
              </a:rPr>
            </a:br>
            <a:r>
              <a:rPr lang="ru-RU" dirty="0">
                <a:solidFill>
                  <a:srgbClr val="009900"/>
                </a:solidFill>
              </a:rPr>
              <a:t/>
            </a:r>
            <a:br>
              <a:rPr lang="ru-RU" dirty="0">
                <a:solidFill>
                  <a:srgbClr val="009900"/>
                </a:solidFill>
              </a:rPr>
            </a:br>
            <a:endParaRPr lang="ru-RU" dirty="0" smtClean="0">
              <a:solidFill>
                <a:srgbClr val="009900"/>
              </a:solidFill>
            </a:endParaRPr>
          </a:p>
        </p:txBody>
      </p:sp>
      <p:pic>
        <p:nvPicPr>
          <p:cNvPr id="7171" name="Picture 65" descr="светофор1"/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576263" cy="1655762"/>
          </a:xfrm>
          <a:noFill/>
        </p:spPr>
      </p:pic>
      <p:sp>
        <p:nvSpPr>
          <p:cNvPr id="4231" name="Rectangle 13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2276475"/>
            <a:ext cx="8229600" cy="3878263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ПРЕДУПРЕЖДАЮЩИЕ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rgbClr val="FF0000"/>
                </a:solidFill>
              </a:rPr>
              <a:t>ЗАПРЕЩАЮЩИЕ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rgbClr val="3366FF"/>
                </a:solidFill>
              </a:rPr>
              <a:t>ПРЕДПИСЫВАЮЩИЕ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rgbClr val="3366FF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rgbClr val="0099FF"/>
                </a:solidFill>
              </a:rPr>
              <a:t>ЗНАКИ СЕРВИСА</a:t>
            </a:r>
          </a:p>
        </p:txBody>
      </p:sp>
      <p:pic>
        <p:nvPicPr>
          <p:cNvPr id="4129" name="Picture 33" descr="image222"/>
          <p:cNvPicPr>
            <a:picLocks noChangeAspect="1" noChangeArrowheads="1"/>
          </p:cNvPicPr>
          <p:nvPr>
            <p:ph type="dgm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4908550"/>
            <a:ext cx="936625" cy="1152525"/>
          </a:xfrm>
          <a:noFill/>
        </p:spPr>
      </p:pic>
      <p:sp>
        <p:nvSpPr>
          <p:cNvPr id="7174" name="Rectangle 24"/>
          <p:cNvSpPr>
            <a:spLocks noChangeArrowheads="1"/>
          </p:cNvSpPr>
          <p:nvPr/>
        </p:nvSpPr>
        <p:spPr bwMode="auto">
          <a:xfrm>
            <a:off x="808038" y="3184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19" name="Picture 23" descr="http://www.1520mm.com/ua/g/93-1094/image47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025650"/>
            <a:ext cx="9366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26"/>
          <p:cNvSpPr>
            <a:spLocks noChangeArrowheads="1"/>
          </p:cNvSpPr>
          <p:nvPr/>
        </p:nvSpPr>
        <p:spPr bwMode="auto">
          <a:xfrm>
            <a:off x="3292475" y="3703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21" name="Picture 25" descr="http://www.1520mm.com/ua/g/93-1094/image56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20988"/>
            <a:ext cx="100806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5" name="Picture 39" descr="image10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25" y="3703638"/>
            <a:ext cx="12954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Движение на велосипедах запрещено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4981575"/>
            <a:ext cx="10445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827088" y="1557338"/>
            <a:ext cx="7993062" cy="2695575"/>
          </a:xfrm>
        </p:spPr>
        <p:txBody>
          <a:bodyPr rtlCol="0">
            <a:no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 знаки на фоне  голубого цвета.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разрешают, предписывают движение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указанном направлении, указывают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велосипедную дорожку, для пешеходов.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2124075" y="260350"/>
            <a:ext cx="5400675" cy="12969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ПРЕДПИСЫВАЮЩИЕ</a:t>
            </a:r>
          </a:p>
        </p:txBody>
      </p:sp>
      <p:pic>
        <p:nvPicPr>
          <p:cNvPr id="8196" name="Picture 14" descr="http://kuruh.ru/znaki/4.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168775"/>
            <a:ext cx="10334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6" descr="http://kuruh.ru/znaki/4.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0675"/>
            <a:ext cx="1154112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8" descr="http://kuruh.ru/znaki/5.15.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168775"/>
            <a:ext cx="2351087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20" descr="http://kuruh.ru/znaki/5.16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4252913"/>
            <a:ext cx="89058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2" descr="http://kuruh.ru/znaki/5.19.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988" y="5491163"/>
            <a:ext cx="11890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4" descr="http://kuruh.ru/znaki/6.4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572125"/>
            <a:ext cx="1012825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26" descr="http://kuruh.ru/znaki/6.6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252913"/>
            <a:ext cx="116522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Rot="1" noChangeArrowheads="1"/>
          </p:cNvSpPr>
          <p:nvPr>
            <p:ph sz="quarter" idx="13"/>
          </p:nvPr>
        </p:nvSpPr>
        <p:spPr>
          <a:xfrm>
            <a:off x="611188" y="1628775"/>
            <a:ext cx="8208962" cy="2305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Они размещены на квадратах, которые нарисованы на синем прямоугольнике. Рисунки сделаны чёрной  или красной краской и говорят о значении этого знака.</a:t>
            </a:r>
          </a:p>
          <a:p>
            <a:pPr eaLnBrk="1" hangingPunct="1">
              <a:buFont typeface="Wingdings" pitchFamily="2" charset="2"/>
              <a:buNone/>
            </a:pPr>
            <a:endParaRPr lang="ru-RU" sz="3200" b="1" i="1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9219" name="WordArt 7"/>
          <p:cNvSpPr>
            <a:spLocks noChangeArrowheads="1" noChangeShapeType="1" noTextEdit="1"/>
          </p:cNvSpPr>
          <p:nvPr/>
        </p:nvSpPr>
        <p:spPr bwMode="auto">
          <a:xfrm>
            <a:off x="2555875" y="260350"/>
            <a:ext cx="4103688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ЗНАКИ СЕРВИСА</a:t>
            </a:r>
          </a:p>
        </p:txBody>
      </p:sp>
      <p:pic>
        <p:nvPicPr>
          <p:cNvPr id="8202" name="Picture 10" descr="sn6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90963"/>
            <a:ext cx="7794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sn6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8" y="5270500"/>
            <a:ext cx="7778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http://kuruh.ru/znaki/7.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3886200"/>
            <a:ext cx="94932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0" descr="http://kuruh.ru/znaki/7.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5186363"/>
            <a:ext cx="94297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2" descr="http://kuruh.ru/znaki/7.1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3" y="3890963"/>
            <a:ext cx="989012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4" descr="http://kuruh.ru/znaki/7.11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180013"/>
            <a:ext cx="8810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Rot="1" noChangeArrowheads="1"/>
          </p:cNvSpPr>
          <p:nvPr>
            <p:ph sz="quarter" idx="13"/>
          </p:nvPr>
        </p:nvSpPr>
        <p:spPr>
          <a:xfrm>
            <a:off x="395288" y="1557338"/>
            <a:ext cx="8280400" cy="3095625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Они размещаются на треугольнике белого цвета с красной окантовкой.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повесили с рассветом,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каждый знал об этом.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Здесь ремонт идёт дороги,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Берегите свои ноги!</a:t>
            </a:r>
          </a:p>
        </p:txBody>
      </p:sp>
      <p:sp>
        <p:nvSpPr>
          <p:cNvPr id="5133" name="Rectangle 13"/>
          <p:cNvSpPr>
            <a:spLocks noGrp="1" noRot="1" noChangeArrowheads="1"/>
          </p:cNvSpPr>
          <p:nvPr>
            <p:ph sz="quarter" idx="14"/>
          </p:nvPr>
        </p:nvSpPr>
        <p:spPr>
          <a:xfrm>
            <a:off x="323850" y="4292600"/>
            <a:ext cx="4392613" cy="2087563"/>
          </a:xfrm>
        </p:spPr>
        <p:txBody>
          <a:bodyPr rtlCol="0">
            <a:noAutofit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людей предупреждает,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 несчастья ограждает: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«Переезд». Вовсю глядите!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шлагбаумом следите!»</a:t>
            </a:r>
          </a:p>
        </p:txBody>
      </p:sp>
      <p:sp>
        <p:nvSpPr>
          <p:cNvPr id="10244" name="WordArt 14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4752975" cy="13684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568D11"/>
                </a:solidFill>
                <a:latin typeface="Impact"/>
              </a:rPr>
              <a:t>ПРЕДУПРЕЖДАЮЩИЕ</a:t>
            </a:r>
          </a:p>
        </p:txBody>
      </p:sp>
      <p:pic>
        <p:nvPicPr>
          <p:cNvPr id="5136" name="Picture 16" descr="sn1_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88" y="2816225"/>
            <a:ext cx="11334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crossbu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013325"/>
            <a:ext cx="1285875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 descr="http://kuruh.ru/znaki/1.8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5016500"/>
            <a:ext cx="1293812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0" descr="http://kuruh.ru/znaki/1.10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3952875"/>
            <a:ext cx="12271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2" descr="http://kuruh.ru/znaki/1.15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436813"/>
            <a:ext cx="10668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14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14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14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14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640"/>
                            </p:stCondLst>
                            <p:childTnLst>
                              <p:par>
                                <p:cTn id="6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640"/>
                            </p:stCondLst>
                            <p:childTnLst>
                              <p:par>
                                <p:cTn id="7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14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4752975" cy="13684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Запрещающие</a:t>
            </a:r>
          </a:p>
        </p:txBody>
      </p:sp>
      <p:pic>
        <p:nvPicPr>
          <p:cNvPr id="11267" name="Picture 2" descr="Въезд запрещ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 descr="Движение запрещен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2032000"/>
            <a:ext cx="8810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 descr="Движение грузовых автомобилей запрещен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3097213"/>
            <a:ext cx="9874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6" descr="Движение мотоциклов запреще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639763"/>
            <a:ext cx="9874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Движение на велосипедах запрещено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4981575"/>
            <a:ext cx="10445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1" descr="Движение пешеходов запрещено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5418138"/>
            <a:ext cx="12176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9225" y="1397000"/>
            <a:ext cx="7566025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Запрещающие знаки вводят или отменяют определенные ограничения движения.</a:t>
            </a:r>
          </a:p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Круглый знак, запоминай,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На дороге не зевай!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Запрещает он движенье,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И даёт ограниченья.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Знак такой запоминай,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Закон дорог ты соблюдай.</a:t>
            </a:r>
          </a:p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4" descr="Движение механических транспортных средств запрещено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11563"/>
            <a:ext cx="1081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85750" y="5572125"/>
            <a:ext cx="542925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для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«Запрещающих»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знаков выбрали красный цвет 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309938" y="3233738"/>
            <a:ext cx="2524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000">
                <a:cs typeface="Arial" charset="0"/>
              </a:rPr>
              <a:t>                                                                   </a:t>
            </a:r>
          </a:p>
        </p:txBody>
      </p:sp>
      <p:sp>
        <p:nvSpPr>
          <p:cNvPr id="13315" name="WordArt 22"/>
          <p:cNvSpPr>
            <a:spLocks noChangeArrowheads="1" noChangeShapeType="1" noTextEdit="1"/>
          </p:cNvSpPr>
          <p:nvPr/>
        </p:nvSpPr>
        <p:spPr bwMode="auto">
          <a:xfrm>
            <a:off x="1331913" y="404813"/>
            <a:ext cx="7056437" cy="7207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Times New Roman"/>
                <a:cs typeface="Times New Roman"/>
              </a:rPr>
              <a:t>Подумай и ответь!</a:t>
            </a:r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350838" y="1316038"/>
            <a:ext cx="4365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Велосипедная  дорожка</a:t>
            </a:r>
          </a:p>
        </p:txBody>
      </p:sp>
      <p:pic>
        <p:nvPicPr>
          <p:cNvPr id="13317" name="Picture 8" descr="http://kuruh.ru/znaki/4.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0" y="1254125"/>
            <a:ext cx="893763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Прямоугольник 2"/>
          <p:cNvSpPr>
            <a:spLocks noChangeArrowheads="1"/>
          </p:cNvSpPr>
          <p:nvPr/>
        </p:nvSpPr>
        <p:spPr bwMode="auto">
          <a:xfrm>
            <a:off x="1390650" y="3632200"/>
            <a:ext cx="353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Скользкая  дорога</a:t>
            </a:r>
          </a:p>
        </p:txBody>
      </p:sp>
      <p:sp>
        <p:nvSpPr>
          <p:cNvPr id="13319" name="Прямоугольник 3"/>
          <p:cNvSpPr>
            <a:spLocks noChangeArrowheads="1"/>
          </p:cNvSpPr>
          <p:nvPr/>
        </p:nvSpPr>
        <p:spPr bwMode="auto">
          <a:xfrm>
            <a:off x="5719763" y="1423988"/>
            <a:ext cx="3124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Дорожные</a:t>
            </a:r>
          </a:p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работы</a:t>
            </a:r>
          </a:p>
        </p:txBody>
      </p:sp>
      <p:sp>
        <p:nvSpPr>
          <p:cNvPr id="13320" name="Прямоугольник 4"/>
          <p:cNvSpPr>
            <a:spLocks noChangeArrowheads="1"/>
          </p:cNvSpPr>
          <p:nvPr/>
        </p:nvSpPr>
        <p:spPr bwMode="auto">
          <a:xfrm>
            <a:off x="350838" y="2003425"/>
            <a:ext cx="457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Подземный переход</a:t>
            </a:r>
          </a:p>
        </p:txBody>
      </p:sp>
      <p:sp>
        <p:nvSpPr>
          <p:cNvPr id="13321" name="Прямоугольник 5"/>
          <p:cNvSpPr>
            <a:spLocks noChangeArrowheads="1"/>
          </p:cNvSpPr>
          <p:nvPr/>
        </p:nvSpPr>
        <p:spPr bwMode="auto">
          <a:xfrm>
            <a:off x="5353050" y="2655888"/>
            <a:ext cx="3668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Пешеходный  переход</a:t>
            </a:r>
          </a:p>
        </p:txBody>
      </p:sp>
      <p:sp>
        <p:nvSpPr>
          <p:cNvPr id="13322" name="Прямоугольник 6"/>
          <p:cNvSpPr>
            <a:spLocks noChangeArrowheads="1"/>
          </p:cNvSpPr>
          <p:nvPr/>
        </p:nvSpPr>
        <p:spPr bwMode="auto">
          <a:xfrm>
            <a:off x="5108575" y="4157663"/>
            <a:ext cx="4022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Железнодорожный переезд</a:t>
            </a:r>
          </a:p>
        </p:txBody>
      </p:sp>
      <p:sp>
        <p:nvSpPr>
          <p:cNvPr id="13323" name="Прямоугольник 7"/>
          <p:cNvSpPr>
            <a:spLocks noChangeArrowheads="1"/>
          </p:cNvSpPr>
          <p:nvPr/>
        </p:nvSpPr>
        <p:spPr bwMode="auto">
          <a:xfrm>
            <a:off x="1308100" y="4476750"/>
            <a:ext cx="294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Въезд запрещён</a:t>
            </a:r>
          </a:p>
        </p:txBody>
      </p:sp>
      <p:sp>
        <p:nvSpPr>
          <p:cNvPr id="13324" name="Прямоугольник 8"/>
          <p:cNvSpPr>
            <a:spLocks noChangeArrowheads="1"/>
          </p:cNvSpPr>
          <p:nvPr/>
        </p:nvSpPr>
        <p:spPr bwMode="auto">
          <a:xfrm>
            <a:off x="1079500" y="5418138"/>
            <a:ext cx="290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Главная дорога</a:t>
            </a:r>
          </a:p>
        </p:txBody>
      </p:sp>
      <p:sp>
        <p:nvSpPr>
          <p:cNvPr id="13325" name="Прямоугольник 9"/>
          <p:cNvSpPr>
            <a:spLocks noChangeArrowheads="1"/>
          </p:cNvSpPr>
          <p:nvPr/>
        </p:nvSpPr>
        <p:spPr bwMode="auto">
          <a:xfrm>
            <a:off x="2381250" y="6081713"/>
            <a:ext cx="3786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Круговое движение</a:t>
            </a:r>
          </a:p>
        </p:txBody>
      </p:sp>
      <p:sp>
        <p:nvSpPr>
          <p:cNvPr id="13326" name="Прямоугольник 10"/>
          <p:cNvSpPr>
            <a:spLocks noChangeArrowheads="1"/>
          </p:cNvSpPr>
          <p:nvPr/>
        </p:nvSpPr>
        <p:spPr bwMode="auto">
          <a:xfrm>
            <a:off x="6759575" y="5303838"/>
            <a:ext cx="1871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 Дети</a:t>
            </a:r>
          </a:p>
        </p:txBody>
      </p:sp>
      <p:pic>
        <p:nvPicPr>
          <p:cNvPr id="13327" name="Picture 10" descr="http://kuruh.ru/znaki/1.2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88" y="5534025"/>
            <a:ext cx="925512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2" descr="http://kuruh.ru/znaki/4.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5967413"/>
            <a:ext cx="812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4" descr="http://kuruh.ru/znaki/6.6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2463800"/>
            <a:ext cx="84772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16" descr="http://kuruh.ru/znaki/1.2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1546225"/>
            <a:ext cx="11461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18" descr="http://kuruh.ru/znaki/1.15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117850"/>
            <a:ext cx="1252538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20" descr="http://kuruh.ru/znaki/5.19.1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3109913"/>
            <a:ext cx="10001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22" descr="http://kuruh.ru/znaki/1.1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8" y="4257675"/>
            <a:ext cx="104616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24" descr="http://kuruh.ru/znaki/2.1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5124450"/>
            <a:ext cx="947737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26" descr="http://kuruh.ru/znaki/3.1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522788"/>
            <a:ext cx="895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750" y="765175"/>
            <a:ext cx="5472113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дороге самой сложной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Растолкует что и как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 твой строгий и надежный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Верный друг – </a:t>
            </a:r>
          </a:p>
          <a:p>
            <a:pPr>
              <a:defRPr/>
            </a:pP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4" descr="c2066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565400"/>
            <a:ext cx="3683000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39750" y="3535363"/>
            <a:ext cx="4618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ДОРОЖНЫЙ  ЗНАК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40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520</TotalTime>
  <Words>229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Trebuchet MS</vt:lpstr>
      <vt:lpstr>Georgia</vt:lpstr>
      <vt:lpstr>Calibri</vt:lpstr>
      <vt:lpstr>Times New Roman</vt:lpstr>
      <vt:lpstr>Wingdings</vt:lpstr>
      <vt:lpstr>Воздушный поток</vt:lpstr>
      <vt:lpstr>Презентация PowerPoint</vt:lpstr>
      <vt:lpstr>Презентация PowerPoint</vt:lpstr>
      <vt:lpstr>Какие дорожные знаки бывают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FIOSochi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Слушатель30</dc:creator>
  <cp:lastModifiedBy>Admin</cp:lastModifiedBy>
  <cp:revision>71</cp:revision>
  <dcterms:created xsi:type="dcterms:W3CDTF">2004-03-18T06:13:41Z</dcterms:created>
  <dcterms:modified xsi:type="dcterms:W3CDTF">2016-12-01T15:11:42Z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224983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