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57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660066"/>
    <a:srgbClr val="FFFF00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FA4F1-70AC-4D0C-A44E-813BA61503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03D29-FE35-434F-8BF2-FED88B4C79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460CB-3842-45AE-9FD0-51611EEA2B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D2AB6-3E09-49C6-B5D0-552D6E577F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20437-52D8-4D1C-98BC-8D9ACFD1D4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EFB03-DB9A-4D92-9E07-F0A20615B8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5A9B6-0A73-4516-9A09-399F6F4AEA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FF51E-9A69-43B1-AE39-86C468FDA6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39D71-BFAD-4E51-8706-69C6F923A4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40A26-8C65-4271-AAC6-CECBB96AF7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5AEA2-4C9B-4F4C-B33F-771671388C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9125DBD-E3BA-4282-814F-43DC72ECFAC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r>
              <a:rPr lang="ru-RU" b="1" i="1" u="sng" dirty="0">
                <a:solidFill>
                  <a:srgbClr val="FF0000"/>
                </a:solidFill>
              </a:rPr>
              <a:t>Пожар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Правила пожарной безопасности.</a:t>
            </a:r>
            <a:br>
              <a:rPr lang="ru-RU" dirty="0"/>
            </a:br>
            <a:r>
              <a:rPr lang="ru-RU" dirty="0" smtClean="0"/>
              <a:t>2</a:t>
            </a:r>
            <a:r>
              <a:rPr lang="ru-RU" sz="2400" dirty="0" smtClean="0"/>
              <a:t> </a:t>
            </a:r>
            <a:r>
              <a:rPr lang="ru-RU" sz="2400" dirty="0"/>
              <a:t>класс.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172200" cy="144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dirty="0"/>
              <a:t>Выполнил </a:t>
            </a:r>
          </a:p>
          <a:p>
            <a:pPr>
              <a:lnSpc>
                <a:spcPct val="80000"/>
              </a:lnSpc>
            </a:pPr>
            <a:r>
              <a:rPr lang="ru-RU" sz="1400" dirty="0" smtClean="0"/>
              <a:t>Преподаватель Литвиненко Юрий Андреевич</a:t>
            </a:r>
            <a:endParaRPr lang="ru-RU" sz="1400" dirty="0"/>
          </a:p>
          <a:p>
            <a:pPr>
              <a:lnSpc>
                <a:spcPct val="80000"/>
              </a:lnSpc>
            </a:pPr>
            <a:endParaRPr lang="ru-RU" sz="1400" dirty="0"/>
          </a:p>
          <a:p>
            <a:pPr>
              <a:lnSpc>
                <a:spcPct val="80000"/>
              </a:lnSpc>
            </a:pPr>
            <a:endParaRPr lang="ru-RU" sz="1400" dirty="0"/>
          </a:p>
        </p:txBody>
      </p:sp>
      <p:pic>
        <p:nvPicPr>
          <p:cNvPr id="5124" name="Picture 4" descr="Фотограф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113" y="5410200"/>
            <a:ext cx="839787" cy="1219200"/>
          </a:xfrm>
          <a:prstGeom prst="rect">
            <a:avLst/>
          </a:prstGeom>
          <a:noFill/>
        </p:spPr>
      </p:pic>
      <p:pic>
        <p:nvPicPr>
          <p:cNvPr id="5126" name="Picture 6" descr="i?id=314817687-44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1606550" cy="2133600"/>
          </a:xfrm>
          <a:prstGeom prst="rect">
            <a:avLst/>
          </a:prstGeom>
          <a:noFill/>
        </p:spPr>
      </p:pic>
      <p:pic>
        <p:nvPicPr>
          <p:cNvPr id="5128" name="Picture 8" descr="i?id=146050032-44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28600"/>
            <a:ext cx="2819400" cy="2114550"/>
          </a:xfrm>
          <a:prstGeom prst="rect">
            <a:avLst/>
          </a:prstGeom>
          <a:noFill/>
        </p:spPr>
      </p:pic>
      <p:pic>
        <p:nvPicPr>
          <p:cNvPr id="5130" name="Picture 10" descr="i?id=411944100-24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124200"/>
            <a:ext cx="251460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u="sng">
                <a:solidFill>
                  <a:srgbClr val="FF0000"/>
                </a:solidFill>
              </a:rPr>
              <a:t>Основное правило тушения огня</a:t>
            </a:r>
            <a:r>
              <a:rPr lang="ru-RU" sz="4000"/>
              <a:t> заключается в следующем: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4000" b="1" i="1">
                <a:solidFill>
                  <a:srgbClr val="FF0000"/>
                </a:solidFill>
              </a:rPr>
              <a:t>накройте</a:t>
            </a:r>
            <a:r>
              <a:rPr lang="ru-RU" sz="4000" i="1">
                <a:solidFill>
                  <a:srgbClr val="FF0000"/>
                </a:solidFill>
              </a:rPr>
              <a:t> горящий предмет плотной тканью или одеялом </a:t>
            </a:r>
          </a:p>
          <a:p>
            <a:pPr algn="ctr">
              <a:buFontTx/>
              <a:buNone/>
            </a:pPr>
            <a:r>
              <a:rPr lang="ru-RU" sz="4000" i="1">
                <a:solidFill>
                  <a:srgbClr val="FF0000"/>
                </a:solidFill>
              </a:rPr>
              <a:t>и </a:t>
            </a:r>
          </a:p>
          <a:p>
            <a:pPr algn="ctr">
              <a:buFontTx/>
              <a:buNone/>
            </a:pPr>
            <a:r>
              <a:rPr lang="ru-RU" sz="4000" b="1" i="1">
                <a:solidFill>
                  <a:srgbClr val="FF0000"/>
                </a:solidFill>
              </a:rPr>
              <a:t>немедленно выходите</a:t>
            </a:r>
            <a:r>
              <a:rPr lang="ru-RU" sz="4000" i="1">
                <a:solidFill>
                  <a:srgbClr val="FF0000"/>
                </a:solidFill>
              </a:rPr>
              <a:t> из помещения, </a:t>
            </a:r>
          </a:p>
          <a:p>
            <a:pPr algn="ctr">
              <a:buFontTx/>
              <a:buNone/>
            </a:pPr>
            <a:r>
              <a:rPr lang="ru-RU" sz="4000" b="1" i="1">
                <a:solidFill>
                  <a:srgbClr val="FF0000"/>
                </a:solidFill>
              </a:rPr>
              <a:t>плотно закрыв</a:t>
            </a:r>
            <a:r>
              <a:rPr lang="ru-RU" sz="4000" i="1">
                <a:solidFill>
                  <a:srgbClr val="FF0000"/>
                </a:solidFill>
              </a:rPr>
              <a:t> за собой </a:t>
            </a:r>
            <a:r>
              <a:rPr lang="ru-RU" sz="4000" b="1" i="1">
                <a:solidFill>
                  <a:srgbClr val="FF0000"/>
                </a:solidFill>
              </a:rPr>
              <a:t>дверь</a:t>
            </a:r>
            <a:r>
              <a:rPr lang="ru-RU" sz="4000" i="1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3200400" y="3581400"/>
            <a:ext cx="228600" cy="304800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4572000"/>
            <a:ext cx="152400" cy="1524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pic>
        <p:nvPicPr>
          <p:cNvPr id="16389" name="Picture 5" descr="22781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7738" y="0"/>
            <a:ext cx="4800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FF0000"/>
                </a:solidFill>
              </a:rPr>
              <a:t>Если на вас надвигается </a:t>
            </a:r>
            <a:r>
              <a:rPr lang="ru-RU" sz="4000" b="1" i="1" u="sng">
                <a:solidFill>
                  <a:srgbClr val="FF0000"/>
                </a:solidFill>
              </a:rPr>
              <a:t>огненный вал</a:t>
            </a:r>
            <a:r>
              <a:rPr lang="ru-RU" sz="40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4000"/>
              <a:t>Не мешкая </a:t>
            </a:r>
            <a:r>
              <a:rPr lang="ru-RU" sz="4000" b="1" i="1" u="sng">
                <a:solidFill>
                  <a:schemeClr val="accent2"/>
                </a:solidFill>
              </a:rPr>
              <a:t>падайте</a:t>
            </a:r>
            <a:r>
              <a:rPr lang="ru-RU" sz="4000">
                <a:solidFill>
                  <a:schemeClr val="accent2"/>
                </a:solidFill>
              </a:rPr>
              <a:t>, </a:t>
            </a:r>
          </a:p>
          <a:p>
            <a:pPr algn="ctr">
              <a:buFontTx/>
              <a:buNone/>
            </a:pPr>
            <a:r>
              <a:rPr lang="ru-RU" sz="4000" b="1" i="1" u="sng">
                <a:solidFill>
                  <a:schemeClr val="accent2"/>
                </a:solidFill>
              </a:rPr>
              <a:t>закрыв голову</a:t>
            </a:r>
            <a:r>
              <a:rPr lang="ru-RU" sz="4000"/>
              <a:t> влажной тканью (руками или одеждой). </a:t>
            </a:r>
          </a:p>
          <a:p>
            <a:pPr algn="ctr">
              <a:buFontTx/>
              <a:buNone/>
            </a:pPr>
            <a:r>
              <a:rPr lang="ru-RU" sz="4000"/>
              <a:t>В этот момент </a:t>
            </a:r>
            <a:r>
              <a:rPr lang="ru-RU" sz="4000" b="1" i="1" u="sng">
                <a:solidFill>
                  <a:schemeClr val="accent2"/>
                </a:solidFill>
              </a:rPr>
              <a:t>не дышите</a:t>
            </a:r>
            <a:r>
              <a:rPr lang="ru-RU" sz="4000"/>
              <a:t>, чтобы не получить ожог внутренних органов.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2590800" y="4953000"/>
            <a:ext cx="457200" cy="152400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352800"/>
            <a:ext cx="304800" cy="3048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600"/>
          </a:p>
        </p:txBody>
      </p:sp>
      <p:pic>
        <p:nvPicPr>
          <p:cNvPr id="18441" name="Picture 9" descr="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3900" y="0"/>
            <a:ext cx="523716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660066"/>
                </a:solidFill>
              </a:rPr>
              <a:t>Основные признаки </a:t>
            </a:r>
            <a:r>
              <a:rPr lang="ru-RU" sz="4000" b="1" i="1" u="sng">
                <a:solidFill>
                  <a:srgbClr val="FF0000"/>
                </a:solidFill>
              </a:rPr>
              <a:t>возгорания</a:t>
            </a:r>
            <a:r>
              <a:rPr lang="ru-RU" sz="4000"/>
              <a:t> телевизора.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Длительная работа включенного телевизора без присмотра.</a:t>
            </a:r>
          </a:p>
          <a:p>
            <a:pPr>
              <a:lnSpc>
                <a:spcPct val="90000"/>
              </a:lnSpc>
            </a:pPr>
            <a:endParaRPr lang="ru-RU" sz="2400"/>
          </a:p>
          <a:p>
            <a:pPr>
              <a:lnSpc>
                <a:spcPct val="90000"/>
              </a:lnSpc>
            </a:pPr>
            <a:r>
              <a:rPr lang="ru-RU" sz="2400"/>
              <a:t>Попадание различных предметов в отверстие задней панели (как правило, по вине детей).</a:t>
            </a:r>
          </a:p>
          <a:p>
            <a:pPr>
              <a:lnSpc>
                <a:spcPct val="90000"/>
              </a:lnSpc>
            </a:pPr>
            <a:endParaRPr lang="ru-RU" sz="2400"/>
          </a:p>
          <a:p>
            <a:pPr>
              <a:lnSpc>
                <a:spcPct val="90000"/>
              </a:lnSpc>
            </a:pPr>
            <a:r>
              <a:rPr lang="ru-RU" sz="2400"/>
              <a:t>Установка телевизора у батареи отопления, в мебельной стенке, в результате чего оноплохо охлаждается (может произойти разрыв оболочки электро-лучевой трубки и после потрескивания появиться синеватый дым).</a:t>
            </a:r>
          </a:p>
        </p:txBody>
      </p:sp>
      <p:pic>
        <p:nvPicPr>
          <p:cNvPr id="19463" name="Picture 7" descr="i?id=127223098-7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5429250"/>
            <a:ext cx="19335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3429000" y="2438400"/>
            <a:ext cx="228600" cy="533400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3810000"/>
            <a:ext cx="228600" cy="3048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600"/>
          </a:p>
        </p:txBody>
      </p:sp>
      <p:pic>
        <p:nvPicPr>
          <p:cNvPr id="20485" name="Picture 5" descr="img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43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/>
          <a:p>
            <a:r>
              <a:rPr lang="ru-RU" sz="4000" b="1" i="1" u="sng">
                <a:solidFill>
                  <a:srgbClr val="663300"/>
                </a:solidFill>
              </a:rPr>
              <a:t>Огнестойкость</a:t>
            </a:r>
            <a:r>
              <a:rPr lang="ru-RU" sz="4000"/>
              <a:t> зданий.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>
                <a:solidFill>
                  <a:schemeClr val="accent2"/>
                </a:solidFill>
              </a:rPr>
              <a:t>Возможность возникновения пожара</a:t>
            </a:r>
            <a:r>
              <a:rPr lang="ru-RU"/>
              <a:t> в зданиях и особенно </a:t>
            </a:r>
            <a:r>
              <a:rPr lang="ru-RU">
                <a:solidFill>
                  <a:schemeClr val="accent2"/>
                </a:solidFill>
              </a:rPr>
              <a:t>масштабы распространения огня</a:t>
            </a:r>
            <a:r>
              <a:rPr lang="ru-RU"/>
              <a:t> в них </a:t>
            </a:r>
          </a:p>
          <a:p>
            <a:pPr algn="ctr">
              <a:buFontTx/>
              <a:buNone/>
            </a:pPr>
            <a:r>
              <a:rPr lang="ru-RU" b="1" i="1" u="sng">
                <a:solidFill>
                  <a:srgbClr val="FF0000"/>
                </a:solidFill>
              </a:rPr>
              <a:t>зависят</a:t>
            </a:r>
            <a:r>
              <a:rPr lang="ru-RU"/>
              <a:t> от того, 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008000"/>
                </a:solidFill>
              </a:rPr>
              <a:t>из каких строительных конструкций  и материалов они сделаны</a:t>
            </a:r>
            <a:r>
              <a:rPr lang="ru-RU"/>
              <a:t>, 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660066"/>
                </a:solidFill>
              </a:rPr>
              <a:t>каковы размеры зданий</a:t>
            </a:r>
          </a:p>
          <a:p>
            <a:pPr algn="ctr">
              <a:buFontTx/>
              <a:buNone/>
            </a:pPr>
            <a:r>
              <a:rPr lang="ru-RU"/>
              <a:t> и 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663300"/>
                </a:solidFill>
              </a:rPr>
              <a:t>их планировка.</a:t>
            </a:r>
          </a:p>
        </p:txBody>
      </p:sp>
      <p:pic>
        <p:nvPicPr>
          <p:cNvPr id="21509" name="Picture 5" descr="i?id=27420744-2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2057400" cy="1249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u="sng">
                <a:solidFill>
                  <a:srgbClr val="008000"/>
                </a:solidFill>
              </a:rPr>
              <a:t>Строительные конструкции</a:t>
            </a:r>
            <a:r>
              <a:rPr lang="ru-RU" sz="4000">
                <a:solidFill>
                  <a:srgbClr val="008000"/>
                </a:solidFill>
              </a:rPr>
              <a:t> бывают.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/>
              <a:t>Стальные.</a:t>
            </a:r>
          </a:p>
          <a:p>
            <a:pPr>
              <a:lnSpc>
                <a:spcPct val="90000"/>
              </a:lnSpc>
            </a:pPr>
            <a:endParaRPr lang="ru-RU" sz="2800"/>
          </a:p>
          <a:p>
            <a:pPr>
              <a:lnSpc>
                <a:spcPct val="90000"/>
              </a:lnSpc>
            </a:pPr>
            <a:r>
              <a:rPr lang="ru-RU" sz="2800" b="1"/>
              <a:t>Железобетонные.</a:t>
            </a:r>
          </a:p>
          <a:p>
            <a:pPr>
              <a:lnSpc>
                <a:spcPct val="90000"/>
              </a:lnSpc>
            </a:pPr>
            <a:endParaRPr lang="ru-RU" sz="2800"/>
          </a:p>
          <a:p>
            <a:pPr>
              <a:lnSpc>
                <a:spcPct val="90000"/>
              </a:lnSpc>
            </a:pPr>
            <a:r>
              <a:rPr lang="ru-RU" sz="2800" b="1"/>
              <a:t>Каменные.</a:t>
            </a:r>
          </a:p>
          <a:p>
            <a:pPr>
              <a:lnSpc>
                <a:spcPct val="90000"/>
              </a:lnSpc>
            </a:pPr>
            <a:endParaRPr lang="ru-RU" sz="2800"/>
          </a:p>
          <a:p>
            <a:pPr>
              <a:lnSpc>
                <a:spcPct val="90000"/>
              </a:lnSpc>
            </a:pPr>
            <a:r>
              <a:rPr lang="ru-RU" sz="2800" b="1"/>
              <a:t>Деревянные.</a:t>
            </a:r>
          </a:p>
          <a:p>
            <a:pPr>
              <a:lnSpc>
                <a:spcPct val="90000"/>
              </a:lnSpc>
            </a:pPr>
            <a:endParaRPr lang="ru-RU" sz="2800" b="1"/>
          </a:p>
          <a:p>
            <a:pPr>
              <a:lnSpc>
                <a:spcPct val="90000"/>
              </a:lnSpc>
            </a:pPr>
            <a:r>
              <a:rPr lang="ru-RU" sz="2800" b="1"/>
              <a:t>Пластмассовые.</a:t>
            </a:r>
          </a:p>
        </p:txBody>
      </p:sp>
      <p:pic>
        <p:nvPicPr>
          <p:cNvPr id="22533" name="Picture 5" descr="i?id=266780307-3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371600"/>
            <a:ext cx="1676400" cy="1257300"/>
          </a:xfrm>
          <a:prstGeom prst="rect">
            <a:avLst/>
          </a:prstGeom>
          <a:noFill/>
        </p:spPr>
      </p:pic>
      <p:pic>
        <p:nvPicPr>
          <p:cNvPr id="22535" name="Picture 7" descr="i?id=95307554-39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828800"/>
            <a:ext cx="1828800" cy="1371600"/>
          </a:xfrm>
          <a:prstGeom prst="rect">
            <a:avLst/>
          </a:prstGeom>
          <a:noFill/>
        </p:spPr>
      </p:pic>
      <p:pic>
        <p:nvPicPr>
          <p:cNvPr id="22537" name="Picture 9" descr="i?id=125614373-5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2971800"/>
            <a:ext cx="1600200" cy="1500188"/>
          </a:xfrm>
          <a:prstGeom prst="rect">
            <a:avLst/>
          </a:prstGeom>
          <a:noFill/>
        </p:spPr>
      </p:pic>
      <p:pic>
        <p:nvPicPr>
          <p:cNvPr id="22539" name="Picture 11" descr="i?id=111607145-61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3124200"/>
            <a:ext cx="1320800" cy="1962150"/>
          </a:xfrm>
          <a:prstGeom prst="rect">
            <a:avLst/>
          </a:prstGeom>
          <a:noFill/>
        </p:spPr>
      </p:pic>
      <p:pic>
        <p:nvPicPr>
          <p:cNvPr id="22541" name="Picture 13" descr="i?id=187842300-31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5105400"/>
            <a:ext cx="1401763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>
                <a:solidFill>
                  <a:srgbClr val="FF0000"/>
                </a:solidFill>
              </a:rPr>
              <a:t>Средства пожаротушения</a:t>
            </a:r>
            <a:r>
              <a:rPr lang="ru-RU" b="1" i="1" u="sng"/>
              <a:t>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Внутренние пожарные краны.</a:t>
            </a:r>
          </a:p>
          <a:p>
            <a:endParaRPr lang="ru-RU"/>
          </a:p>
          <a:p>
            <a:endParaRPr lang="ru-RU"/>
          </a:p>
          <a:p>
            <a:r>
              <a:rPr lang="ru-RU"/>
              <a:t>Огнетушители.</a:t>
            </a:r>
          </a:p>
          <a:p>
            <a:endParaRPr lang="ru-RU"/>
          </a:p>
          <a:p>
            <a:endParaRPr lang="ru-RU"/>
          </a:p>
          <a:p>
            <a:r>
              <a:rPr lang="ru-RU"/>
              <a:t>Пожарные щиты.</a:t>
            </a:r>
          </a:p>
          <a:p>
            <a:endParaRPr lang="ru-RU"/>
          </a:p>
          <a:p>
            <a:pPr>
              <a:buFontTx/>
              <a:buNone/>
            </a:pPr>
            <a:endParaRPr lang="ru-RU"/>
          </a:p>
        </p:txBody>
      </p:sp>
      <p:pic>
        <p:nvPicPr>
          <p:cNvPr id="23557" name="Picture 5" descr="i?id=435484161-6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209800"/>
            <a:ext cx="2857500" cy="1181100"/>
          </a:xfrm>
          <a:prstGeom prst="rect">
            <a:avLst/>
          </a:prstGeom>
          <a:noFill/>
        </p:spPr>
      </p:pic>
      <p:pic>
        <p:nvPicPr>
          <p:cNvPr id="23559" name="Picture 7" descr="9cd16651d59e1abc24a7867823c8fe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429000"/>
            <a:ext cx="2286000" cy="1606550"/>
          </a:xfrm>
          <a:prstGeom prst="rect">
            <a:avLst/>
          </a:prstGeom>
          <a:noFill/>
        </p:spPr>
      </p:pic>
      <p:pic>
        <p:nvPicPr>
          <p:cNvPr id="23561" name="Picture 9" descr="i?id=363936315-71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5429250"/>
            <a:ext cx="1905000" cy="1428750"/>
          </a:xfrm>
          <a:prstGeom prst="rect">
            <a:avLst/>
          </a:prstGeom>
          <a:noFill/>
        </p:spPr>
      </p:pic>
      <p:pic>
        <p:nvPicPr>
          <p:cNvPr id="23563" name="Picture 11" descr="i?id=180088096-21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0325" y="5429250"/>
            <a:ext cx="27336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2514600" y="2133600"/>
            <a:ext cx="1219200" cy="381000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4191000"/>
            <a:ext cx="609600" cy="609600"/>
          </a:xfrm>
        </p:spPr>
        <p:txBody>
          <a:bodyPr/>
          <a:lstStyle/>
          <a:p>
            <a:endParaRPr lang="ru-RU"/>
          </a:p>
        </p:txBody>
      </p:sp>
      <p:pic>
        <p:nvPicPr>
          <p:cNvPr id="24581" name="Picture 5" descr="poster_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sz="2400"/>
              <a:t>Тысячи лет назад люди научились добывать огонь. Он был и остаётся одним из первых помощников человека.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229600" cy="3001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/>
              <a:t>Без огня невозможна жизнь на Земле.</a:t>
            </a:r>
          </a:p>
          <a:p>
            <a:pPr algn="ctr">
              <a:buFontTx/>
              <a:buNone/>
            </a:pPr>
            <a:r>
              <a:rPr lang="ru-RU"/>
              <a:t>Он нужен всюду: в домах и школах, на заводах и фабриках. Огонь костра, огонь в печи, огонь газовой горелки человек использует и сегодня.</a:t>
            </a:r>
          </a:p>
        </p:txBody>
      </p:sp>
      <p:pic>
        <p:nvPicPr>
          <p:cNvPr id="7173" name="Picture 5" descr="i?id=53733290-0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5562600"/>
            <a:ext cx="1295400" cy="1295400"/>
          </a:xfrm>
          <a:prstGeom prst="rect">
            <a:avLst/>
          </a:prstGeom>
          <a:noFill/>
        </p:spPr>
      </p:pic>
      <p:pic>
        <p:nvPicPr>
          <p:cNvPr id="7175" name="Picture 7" descr="i?id=284504355-64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4888" y="1447800"/>
            <a:ext cx="1436687" cy="1752600"/>
          </a:xfrm>
          <a:prstGeom prst="rect">
            <a:avLst/>
          </a:prstGeom>
          <a:noFill/>
        </p:spPr>
      </p:pic>
      <p:pic>
        <p:nvPicPr>
          <p:cNvPr id="7177" name="Picture 9" descr="i?id=428756750-44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62600"/>
            <a:ext cx="1752600" cy="131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ru-RU" sz="4000" b="1" i="1" u="sng">
                <a:solidFill>
                  <a:srgbClr val="660066"/>
                </a:solidFill>
              </a:rPr>
              <a:t>Виды</a:t>
            </a:r>
            <a:r>
              <a:rPr lang="ru-RU" sz="4000" b="1" i="1" u="sng">
                <a:solidFill>
                  <a:srgbClr val="008000"/>
                </a:solidFill>
              </a:rPr>
              <a:t> огнетушителей.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endParaRPr lang="ru-RU"/>
          </a:p>
        </p:txBody>
      </p:sp>
      <p:pic>
        <p:nvPicPr>
          <p:cNvPr id="25605" name="Picture 5" descr="i?id=65083489-1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3028950" cy="2046288"/>
          </a:xfrm>
          <a:prstGeom prst="rect">
            <a:avLst/>
          </a:prstGeom>
          <a:noFill/>
        </p:spPr>
      </p:pic>
      <p:pic>
        <p:nvPicPr>
          <p:cNvPr id="25607" name="Picture 7" descr="i?id=117125509-0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565400"/>
            <a:ext cx="3276600" cy="2184400"/>
          </a:xfrm>
          <a:prstGeom prst="rect">
            <a:avLst/>
          </a:prstGeom>
          <a:noFill/>
        </p:spPr>
      </p:pic>
      <p:pic>
        <p:nvPicPr>
          <p:cNvPr id="25609" name="Picture 9" descr="i?id=183692693-22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806950"/>
            <a:ext cx="3581400" cy="2051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008000"/>
                </a:solidFill>
              </a:rPr>
              <a:t>Правила пользования </a:t>
            </a:r>
            <a:r>
              <a:rPr lang="ru-RU" sz="4000" b="1" i="1" u="sng">
                <a:solidFill>
                  <a:srgbClr val="FF0000"/>
                </a:solidFill>
              </a:rPr>
              <a:t>ОХП-10</a:t>
            </a:r>
            <a:r>
              <a:rPr lang="ru-RU" sz="400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1.Поднести огнетушитель к очагу </a:t>
            </a:r>
          </a:p>
          <a:p>
            <a:pPr>
              <a:buFontTx/>
              <a:buNone/>
            </a:pPr>
            <a:r>
              <a:rPr lang="ru-RU"/>
              <a:t>пожара.</a:t>
            </a:r>
          </a:p>
          <a:p>
            <a:pPr>
              <a:buFontTx/>
              <a:buNone/>
            </a:pPr>
            <a:r>
              <a:rPr lang="ru-RU"/>
              <a:t>2.Прочистить спрыск (шпилькой, </a:t>
            </a:r>
          </a:p>
          <a:p>
            <a:pPr>
              <a:buFontTx/>
              <a:buNone/>
            </a:pPr>
            <a:r>
              <a:rPr lang="ru-RU"/>
              <a:t>иголкой).</a:t>
            </a:r>
          </a:p>
          <a:p>
            <a:pPr>
              <a:buFontTx/>
              <a:buNone/>
            </a:pPr>
            <a:r>
              <a:rPr lang="ru-RU"/>
              <a:t>3.Поднять рукоятку и перекинуть </a:t>
            </a:r>
          </a:p>
          <a:p>
            <a:pPr>
              <a:buFontTx/>
              <a:buNone/>
            </a:pPr>
            <a:r>
              <a:rPr lang="ru-RU"/>
              <a:t>до отказа на 180 градусов.</a:t>
            </a:r>
          </a:p>
          <a:p>
            <a:pPr>
              <a:buFontTx/>
              <a:buNone/>
            </a:pPr>
            <a:r>
              <a:rPr lang="ru-RU"/>
              <a:t>4.Направить струю на очаг загорания.</a:t>
            </a:r>
          </a:p>
        </p:txBody>
      </p:sp>
      <p:pic>
        <p:nvPicPr>
          <p:cNvPr id="26629" name="Picture 5" descr="6-31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7100" y="1676400"/>
            <a:ext cx="1866900" cy="268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>
                <a:solidFill>
                  <a:srgbClr val="008000"/>
                </a:solidFill>
              </a:rPr>
              <a:t>Правила пользования </a:t>
            </a:r>
            <a:r>
              <a:rPr lang="ru-RU" sz="3600" b="1" i="1" u="sng">
                <a:solidFill>
                  <a:srgbClr val="FF0000"/>
                </a:solidFill>
              </a:rPr>
              <a:t>углекислотным</a:t>
            </a:r>
            <a:r>
              <a:rPr lang="ru-RU" sz="3600">
                <a:solidFill>
                  <a:srgbClr val="008000"/>
                </a:solidFill>
              </a:rPr>
              <a:t> огнетушителем.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Сорвать пломбу.</a:t>
            </a:r>
          </a:p>
          <a:p>
            <a:endParaRPr lang="ru-RU"/>
          </a:p>
          <a:p>
            <a:r>
              <a:rPr lang="ru-RU"/>
              <a:t>Выдернуть чеку. </a:t>
            </a:r>
          </a:p>
          <a:p>
            <a:endParaRPr lang="ru-RU"/>
          </a:p>
          <a:p>
            <a:r>
              <a:rPr lang="ru-RU"/>
              <a:t>Направить раструб на пламя.</a:t>
            </a:r>
          </a:p>
          <a:p>
            <a:endParaRPr lang="ru-RU"/>
          </a:p>
          <a:p>
            <a:r>
              <a:rPr lang="ru-RU"/>
              <a:t>Нажать на рычаг.</a:t>
            </a:r>
          </a:p>
        </p:txBody>
      </p:sp>
      <p:pic>
        <p:nvPicPr>
          <p:cNvPr id="27653" name="Picture 5" descr="i?id=1215329-2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2400" y="2895600"/>
            <a:ext cx="26416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При тушении пожара </a:t>
            </a:r>
            <a:r>
              <a:rPr lang="ru-RU" sz="3200" i="1">
                <a:solidFill>
                  <a:schemeClr val="accent2"/>
                </a:solidFill>
              </a:rPr>
              <a:t>углекислотным</a:t>
            </a:r>
            <a:r>
              <a:rPr lang="ru-RU" sz="3200">
                <a:solidFill>
                  <a:schemeClr val="accent2"/>
                </a:solidFill>
              </a:rPr>
              <a:t> </a:t>
            </a:r>
            <a:r>
              <a:rPr lang="ru-RU" sz="3200"/>
              <a:t>огнетушителем </a:t>
            </a:r>
            <a:r>
              <a:rPr lang="ru-RU" sz="3200">
                <a:solidFill>
                  <a:srgbClr val="FF0000"/>
                </a:solidFill>
              </a:rPr>
              <a:t>не допускается</a:t>
            </a:r>
            <a:r>
              <a:rPr lang="ru-RU" sz="3200"/>
              <a:t>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Держать огнетушитель в горизонтальном положении или переворачивать головкой вниз.</a:t>
            </a:r>
          </a:p>
          <a:p>
            <a:pPr>
              <a:lnSpc>
                <a:spcPct val="90000"/>
              </a:lnSpc>
            </a:pPr>
            <a:r>
              <a:rPr lang="ru-RU" sz="2800"/>
              <a:t>Прикасаться оголёнными частями тела к раструбу, так как температура на его поверхности может понижаться до минус 60-70 градусов.</a:t>
            </a:r>
          </a:p>
          <a:p>
            <a:pPr>
              <a:lnSpc>
                <a:spcPct val="90000"/>
              </a:lnSpc>
            </a:pPr>
            <a:r>
              <a:rPr lang="ru-RU" sz="2800"/>
              <a:t>При тушении электроустановок, находящихся под напряжением, подводить раструб ближе чем на 1 метр к электроустановке и пламени.</a:t>
            </a:r>
          </a:p>
        </p:txBody>
      </p:sp>
      <p:pic>
        <p:nvPicPr>
          <p:cNvPr id="28676" name="Picture 4" descr="i?id=1215329-2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1371600"/>
            <a:ext cx="9652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/>
          <a:lstStyle/>
          <a:p>
            <a:r>
              <a:rPr lang="ru-RU" sz="3200">
                <a:solidFill>
                  <a:srgbClr val="FF0000"/>
                </a:solidFill>
              </a:rPr>
              <a:t>Огнетушители</a:t>
            </a:r>
            <a:r>
              <a:rPr lang="ru-RU" sz="3200"/>
              <a:t> </a:t>
            </a:r>
            <a:r>
              <a:rPr lang="ru-RU" sz="3200">
                <a:solidFill>
                  <a:srgbClr val="008000"/>
                </a:solidFill>
              </a:rPr>
              <a:t>приводят в действие</a:t>
            </a:r>
            <a:r>
              <a:rPr lang="ru-RU" sz="3200"/>
              <a:t> и </a:t>
            </a:r>
            <a:r>
              <a:rPr lang="ru-RU" sz="3200">
                <a:solidFill>
                  <a:srgbClr val="008000"/>
                </a:solidFill>
              </a:rPr>
              <a:t>используют</a:t>
            </a:r>
            <a:r>
              <a:rPr lang="ru-RU" sz="3200"/>
              <a:t> в соответствии с </a:t>
            </a:r>
            <a:r>
              <a:rPr lang="ru-RU" sz="3200" b="1" i="1" u="sng">
                <a:solidFill>
                  <a:srgbClr val="FF0000"/>
                </a:solidFill>
              </a:rPr>
              <a:t>инструкцией</a:t>
            </a:r>
            <a:r>
              <a:rPr lang="ru-RU" sz="3200"/>
              <a:t> завода-изготовителя, размещённой на корпусе устройства.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endParaRPr lang="ru-RU"/>
          </a:p>
        </p:txBody>
      </p:sp>
      <p:pic>
        <p:nvPicPr>
          <p:cNvPr id="29701" name="Picture 5" descr="i?id=152861342-4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0"/>
            <a:ext cx="3124200" cy="2343150"/>
          </a:xfrm>
          <a:prstGeom prst="rect">
            <a:avLst/>
          </a:prstGeom>
          <a:noFill/>
        </p:spPr>
      </p:pic>
      <p:pic>
        <p:nvPicPr>
          <p:cNvPr id="29703" name="Picture 7" descr="i?id=77169319-61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200400"/>
            <a:ext cx="2800350" cy="2800350"/>
          </a:xfrm>
          <a:prstGeom prst="rect">
            <a:avLst/>
          </a:prstGeom>
          <a:noFill/>
        </p:spPr>
      </p:pic>
      <p:pic>
        <p:nvPicPr>
          <p:cNvPr id="29705" name="Picture 9" descr="i?id=122919620-5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5363" y="2895600"/>
            <a:ext cx="1303337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Источники: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/>
              <a:t>В.В.Поляков, М.И.Кузнецов, В.В.Марков, В.Н.Латчук «Основы безопасности жизнедеятельности». 5 класс. Дрофа. Москва 2013;</a:t>
            </a:r>
          </a:p>
          <a:p>
            <a:endParaRPr lang="ru-RU" sz="1400"/>
          </a:p>
          <a:p>
            <a:r>
              <a:rPr lang="ru-RU" sz="1400">
                <a:hlinkClick r:id="rId2"/>
              </a:rPr>
              <a:t>http://images.yandex.ru</a:t>
            </a:r>
            <a:endParaRPr lang="ru-RU" sz="1400"/>
          </a:p>
          <a:p>
            <a:pPr>
              <a:buFontTx/>
              <a:buNone/>
            </a:pPr>
            <a:endParaRPr lang="ru-RU" sz="1400"/>
          </a:p>
          <a:p>
            <a:endParaRPr lang="ru-RU" sz="1400"/>
          </a:p>
        </p:txBody>
      </p:sp>
      <p:pic>
        <p:nvPicPr>
          <p:cNvPr id="6152" name="Picture 8" descr="4429_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133600"/>
            <a:ext cx="3394075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/>
              <a:t>Но если дать огню волю, не соблюдать правила пожарной безопасности, то добро превращается в зло.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229600" cy="38862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/>
              <a:t>В России ежегодно возникает более 300 тысяч пожаров, при которых погибает более 18-19 тысяч человек. Свыше 80% пожаров возникает в жилых домах, дачных и садовых домиках. При этом примерно каждый шестой пожар в жилых домах происходит по вине детей.</a:t>
            </a:r>
          </a:p>
        </p:txBody>
      </p:sp>
      <p:pic>
        <p:nvPicPr>
          <p:cNvPr id="8197" name="Picture 5" descr="i?id=20660502-7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5640388"/>
            <a:ext cx="1600200" cy="1217612"/>
          </a:xfrm>
          <a:prstGeom prst="rect">
            <a:avLst/>
          </a:prstGeom>
          <a:noFill/>
        </p:spPr>
      </p:pic>
      <p:pic>
        <p:nvPicPr>
          <p:cNvPr id="8199" name="Picture 7" descr="i?id=219364596-69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219200"/>
            <a:ext cx="2152650" cy="1538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sz="3600" b="1" i="1" u="sng">
                <a:solidFill>
                  <a:srgbClr val="FF0000"/>
                </a:solidFill>
              </a:rPr>
              <a:t>Опасные факторы пожара</a:t>
            </a:r>
            <a:r>
              <a:rPr lang="ru-RU" sz="3600"/>
              <a:t>, воздействующие на людей: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ru-RU" sz="2800"/>
              <a:t>открытый огонь,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/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800"/>
              <a:t>температура среды,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/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800"/>
              <a:t>токсичные продукты горения,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/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800"/>
              <a:t>потеря видимости вследствие задымления,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/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800"/>
              <a:t>понижение концентрации кислорода. </a:t>
            </a:r>
          </a:p>
        </p:txBody>
      </p:sp>
      <p:pic>
        <p:nvPicPr>
          <p:cNvPr id="9221" name="Picture 5" descr="i?id=252557299-5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390650"/>
            <a:ext cx="1371600" cy="1028700"/>
          </a:xfrm>
          <a:prstGeom prst="rect">
            <a:avLst/>
          </a:prstGeom>
          <a:noFill/>
        </p:spPr>
      </p:pic>
      <p:pic>
        <p:nvPicPr>
          <p:cNvPr id="9223" name="Picture 7" descr="i?id=546960873-14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190750"/>
            <a:ext cx="1981200" cy="1238250"/>
          </a:xfrm>
          <a:prstGeom prst="rect">
            <a:avLst/>
          </a:prstGeom>
          <a:noFill/>
        </p:spPr>
      </p:pic>
      <p:pic>
        <p:nvPicPr>
          <p:cNvPr id="9225" name="Picture 9" descr="i?id=30877869-08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876550"/>
            <a:ext cx="1676400" cy="1427163"/>
          </a:xfrm>
          <a:prstGeom prst="rect">
            <a:avLst/>
          </a:prstGeom>
          <a:noFill/>
        </p:spPr>
      </p:pic>
      <p:pic>
        <p:nvPicPr>
          <p:cNvPr id="9227" name="Picture 11" descr="i?id=205577209-67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29475" y="4800600"/>
            <a:ext cx="1914525" cy="1276350"/>
          </a:xfrm>
          <a:prstGeom prst="rect">
            <a:avLst/>
          </a:prstGeom>
          <a:noFill/>
        </p:spPr>
      </p:pic>
      <p:pic>
        <p:nvPicPr>
          <p:cNvPr id="9229" name="Picture 13" descr="i?id=151560807-49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5781675"/>
            <a:ext cx="1752600" cy="1076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ru-RU" sz="4000" b="1" i="1" u="sng">
                <a:solidFill>
                  <a:srgbClr val="FF0000"/>
                </a:solidFill>
              </a:rPr>
              <a:t>Причины</a:t>
            </a:r>
            <a:r>
              <a:rPr lang="ru-RU" sz="4000"/>
              <a:t> пожаров.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943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ru-RU" sz="2400"/>
              <a:t>Неосторожное обращение с огнём.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ru-RU" sz="2400"/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/>
              <a:t>Нарушение правил безопасности при пользовании электробытовыми и электронагревательными приборами.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ru-RU" sz="2400"/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/>
              <a:t>Нарушение правил хранения и использования горючих и легковоспламеняющихся жидкостей.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ru-RU" sz="2400"/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/>
              <a:t>Утечка газа.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ru-RU" sz="2400"/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/>
              <a:t>Беспечность, небрежность и просто недисциплинированность при обращении с огнём.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ru-RU" sz="2400"/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/>
              <a:t>Неосторожное обращение с пиротехническими изделиями.</a:t>
            </a:r>
          </a:p>
        </p:txBody>
      </p:sp>
      <p:pic>
        <p:nvPicPr>
          <p:cNvPr id="10245" name="Picture 5" descr="i?id=140620436-7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1113"/>
            <a:ext cx="1981200" cy="1593850"/>
          </a:xfrm>
          <a:prstGeom prst="rect">
            <a:avLst/>
          </a:prstGeom>
          <a:noFill/>
        </p:spPr>
      </p:pic>
      <p:pic>
        <p:nvPicPr>
          <p:cNvPr id="10247" name="Picture 7" descr="i?id=169810855-0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214563"/>
            <a:ext cx="914400" cy="852487"/>
          </a:xfrm>
          <a:prstGeom prst="rect">
            <a:avLst/>
          </a:prstGeom>
          <a:noFill/>
        </p:spPr>
      </p:pic>
      <p:pic>
        <p:nvPicPr>
          <p:cNvPr id="10249" name="Picture 9" descr="i?id=46316338-29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2724150"/>
            <a:ext cx="1524000" cy="955675"/>
          </a:xfrm>
          <a:prstGeom prst="rect">
            <a:avLst/>
          </a:prstGeom>
          <a:noFill/>
        </p:spPr>
      </p:pic>
      <p:pic>
        <p:nvPicPr>
          <p:cNvPr id="10251" name="Picture 11" descr="i?id=195894640-26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3581400"/>
            <a:ext cx="1676400" cy="1138238"/>
          </a:xfrm>
          <a:prstGeom prst="rect">
            <a:avLst/>
          </a:prstGeom>
          <a:noFill/>
        </p:spPr>
      </p:pic>
      <p:pic>
        <p:nvPicPr>
          <p:cNvPr id="10253" name="Picture 13" descr="i?id=486496780-20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3754438"/>
            <a:ext cx="1676400" cy="1250950"/>
          </a:xfrm>
          <a:prstGeom prst="rect">
            <a:avLst/>
          </a:prstGeom>
          <a:noFill/>
        </p:spPr>
      </p:pic>
      <p:pic>
        <p:nvPicPr>
          <p:cNvPr id="10255" name="Picture 15" descr="i?id=41015992-20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96200" y="5772150"/>
            <a:ext cx="1447800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u="sng">
                <a:solidFill>
                  <a:srgbClr val="FF0000"/>
                </a:solidFill>
              </a:rPr>
              <a:t>Что делать</a:t>
            </a:r>
            <a:r>
              <a:rPr lang="ru-RU" sz="4000"/>
              <a:t>, если в квартире начался пожар?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ru-RU"/>
              <a:t>Не бояться позвать на помощь взрослых.</a:t>
            </a:r>
          </a:p>
          <a:p>
            <a:r>
              <a:rPr lang="ru-RU"/>
              <a:t>Если возможно, покинуть помещение, проверив, не остались ли в квартире те, кто не может выбраться сам (маленькие дети, больные, старики).</a:t>
            </a:r>
          </a:p>
          <a:p>
            <a:r>
              <a:rPr lang="ru-RU"/>
              <a:t>Если нет взрослых, позвонить в пожарную охрану по телефону </a:t>
            </a:r>
            <a:r>
              <a:rPr lang="ru-RU" sz="4000"/>
              <a:t>01, сообщив точный адрес, что и где горит, свою фамилию и номер телефона.</a:t>
            </a:r>
            <a:endParaRPr lang="ru-RU"/>
          </a:p>
        </p:txBody>
      </p:sp>
      <p:pic>
        <p:nvPicPr>
          <p:cNvPr id="11269" name="Picture 5" descr="i?id=150059056-2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733800"/>
            <a:ext cx="406400" cy="609600"/>
          </a:xfrm>
          <a:prstGeom prst="rect">
            <a:avLst/>
          </a:prstGeom>
          <a:noFill/>
        </p:spPr>
      </p:pic>
      <p:pic>
        <p:nvPicPr>
          <p:cNvPr id="11271" name="Picture 7" descr="i?id=19159683-11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733800"/>
            <a:ext cx="406400" cy="609600"/>
          </a:xfrm>
          <a:prstGeom prst="rect">
            <a:avLst/>
          </a:prstGeom>
          <a:noFill/>
        </p:spPr>
      </p:pic>
      <p:pic>
        <p:nvPicPr>
          <p:cNvPr id="11273" name="Picture 9" descr="i?id=473740701-34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9713" y="5943600"/>
            <a:ext cx="652462" cy="914400"/>
          </a:xfrm>
          <a:prstGeom prst="rect">
            <a:avLst/>
          </a:prstGeom>
          <a:noFill/>
        </p:spPr>
      </p:pic>
      <p:pic>
        <p:nvPicPr>
          <p:cNvPr id="11275" name="Picture 11" descr="i?id=146935125-42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914400"/>
            <a:ext cx="1066800" cy="744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ru-RU" sz="2800" b="1" i="1" u="sng"/>
              <a:t>Чего </a:t>
            </a:r>
            <a:r>
              <a:rPr lang="ru-RU" sz="2800" b="1" i="1" u="sng">
                <a:solidFill>
                  <a:srgbClr val="FF0000"/>
                </a:solidFill>
              </a:rPr>
              <a:t>нельзя</a:t>
            </a:r>
            <a:r>
              <a:rPr lang="ru-RU" sz="2800" b="1" i="1" u="sng"/>
              <a:t> делать при возгорании в квартире?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800"/>
          </a:p>
          <a:p>
            <a:pPr>
              <a:lnSpc>
                <a:spcPct val="90000"/>
              </a:lnSpc>
            </a:pPr>
            <a:r>
              <a:rPr lang="ru-RU" sz="2800"/>
              <a:t>Не начинайте тушить огонь до вызова пожарных (за это время может разгореться большой пожар).</a:t>
            </a:r>
          </a:p>
          <a:p>
            <a:pPr>
              <a:lnSpc>
                <a:spcPct val="90000"/>
              </a:lnSpc>
            </a:pPr>
            <a:r>
              <a:rPr lang="ru-RU" sz="2800"/>
              <a:t>Не пытайтесь выйти через задымлённую лестничную клетку (горячий воздух обжигает лёгкие, а дым очень токсичен).</a:t>
            </a:r>
          </a:p>
          <a:p>
            <a:pPr>
              <a:lnSpc>
                <a:spcPct val="90000"/>
              </a:lnSpc>
            </a:pPr>
            <a:r>
              <a:rPr lang="ru-RU" sz="2800"/>
              <a:t>Не пользуйтесь лифтом.</a:t>
            </a:r>
          </a:p>
          <a:p>
            <a:pPr>
              <a:lnSpc>
                <a:spcPct val="90000"/>
              </a:lnSpc>
            </a:pPr>
            <a:r>
              <a:rPr lang="ru-RU" sz="2800"/>
              <a:t>Не спускайтесь по водосточным трубам и стоякам либо при помощи простыней и верёвок, если в этом нет острой необходимости (падение при отсутствии особых навыков почти всегда неизбежно).</a:t>
            </a:r>
          </a:p>
        </p:txBody>
      </p:sp>
      <p:pic>
        <p:nvPicPr>
          <p:cNvPr id="12293" name="Picture 5" descr="i?id=128428740-3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3200400"/>
            <a:ext cx="1114425" cy="838200"/>
          </a:xfrm>
          <a:prstGeom prst="rect">
            <a:avLst/>
          </a:prstGeom>
          <a:noFill/>
        </p:spPr>
      </p:pic>
      <p:pic>
        <p:nvPicPr>
          <p:cNvPr id="12295" name="Picture 7" descr="i?id=283433957-4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200400"/>
            <a:ext cx="706438" cy="990600"/>
          </a:xfrm>
          <a:prstGeom prst="rect">
            <a:avLst/>
          </a:prstGeom>
          <a:noFill/>
        </p:spPr>
      </p:pic>
      <p:pic>
        <p:nvPicPr>
          <p:cNvPr id="12297" name="Picture 9" descr="i?id=510229670-52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6045200"/>
            <a:ext cx="1219200" cy="81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Чего </a:t>
            </a:r>
            <a:r>
              <a:rPr lang="ru-RU" sz="3200" b="1" i="1" u="sng">
                <a:solidFill>
                  <a:srgbClr val="FF0000"/>
                </a:solidFill>
              </a:rPr>
              <a:t>нельзя</a:t>
            </a:r>
            <a:r>
              <a:rPr lang="ru-RU" sz="3200"/>
              <a:t> делать при возгорании в квартире?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Не открывайте окна и двери (это увеличит приток кислорода).</a:t>
            </a:r>
          </a:p>
          <a:p>
            <a:pPr>
              <a:lnSpc>
                <a:spcPct val="90000"/>
              </a:lnSpc>
            </a:pPr>
            <a:r>
              <a:rPr lang="ru-RU"/>
              <a:t>Не выпрыгивайте из окон (статистика показывает, что каждый второй прыжок с 4 этажа и выше смертелен).</a:t>
            </a:r>
          </a:p>
          <a:p>
            <a:pPr>
              <a:lnSpc>
                <a:spcPct val="90000"/>
              </a:lnSpc>
            </a:pPr>
            <a:endParaRPr lang="ru-RU"/>
          </a:p>
          <a:p>
            <a:pPr>
              <a:lnSpc>
                <a:spcPct val="90000"/>
              </a:lnSpc>
            </a:pPr>
            <a:r>
              <a:rPr lang="ru-RU"/>
              <a:t>Не гасите водой включённые в сеть электроприборы (может произойти замыкание).</a:t>
            </a:r>
          </a:p>
        </p:txBody>
      </p:sp>
      <p:pic>
        <p:nvPicPr>
          <p:cNvPr id="13317" name="Picture 5" descr="i?id=143176604-2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314450"/>
            <a:ext cx="1676400" cy="1257300"/>
          </a:xfrm>
          <a:prstGeom prst="rect">
            <a:avLst/>
          </a:prstGeom>
          <a:noFill/>
        </p:spPr>
      </p:pic>
      <p:pic>
        <p:nvPicPr>
          <p:cNvPr id="13319" name="Picture 7" descr="i?id=182319411-0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429000"/>
            <a:ext cx="1600200" cy="1200150"/>
          </a:xfrm>
          <a:prstGeom prst="rect">
            <a:avLst/>
          </a:prstGeom>
          <a:noFill/>
        </p:spPr>
      </p:pic>
      <p:pic>
        <p:nvPicPr>
          <p:cNvPr id="13321" name="Picture 9" descr="i?id=386729904-3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5429250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Можно ли самим потушить огонь?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2800" b="1" i="1" u="sng"/>
              <a:t>Иногда</a:t>
            </a:r>
            <a:r>
              <a:rPr lang="ru-RU" sz="2800"/>
              <a:t> можно. </a:t>
            </a:r>
            <a:r>
              <a:rPr lang="ru-RU" sz="2800" b="1" i="1" u="sng">
                <a:solidFill>
                  <a:srgbClr val="FF0000"/>
                </a:solidFill>
              </a:rPr>
              <a:t>Вызвав пожарных</a:t>
            </a:r>
            <a:r>
              <a:rPr lang="ru-RU" sz="2800"/>
              <a:t>, загоревшуюся занавеску можно просто сорвать и бросить на пол, </a:t>
            </a:r>
            <a:r>
              <a:rPr lang="ru-RU" sz="2800" b="1" i="1" u="sng"/>
              <a:t>набросить сверху плотную ткань</a:t>
            </a:r>
            <a:r>
              <a:rPr lang="ru-RU" sz="2800"/>
              <a:t>, а потом </a:t>
            </a:r>
            <a:r>
              <a:rPr lang="ru-RU" sz="2800" b="1" i="1" u="sng"/>
              <a:t>залить водой</a:t>
            </a:r>
            <a:r>
              <a:rPr lang="ru-RU" sz="2800"/>
              <a:t>. </a:t>
            </a:r>
            <a:r>
              <a:rPr lang="ru-RU" sz="2800">
                <a:solidFill>
                  <a:srgbClr val="FF0000"/>
                </a:solidFill>
              </a:rPr>
              <a:t>Огонь не может гореть без доступа воздуха – на этом основано большинство способов тушения пожара</a:t>
            </a:r>
            <a:r>
              <a:rPr lang="ru-RU" sz="2800"/>
              <a:t>. Но не надо переоценивать свои силы: </a:t>
            </a:r>
            <a:r>
              <a:rPr lang="ru-RU" sz="2800">
                <a:solidFill>
                  <a:srgbClr val="660066"/>
                </a:solidFill>
              </a:rPr>
              <a:t>нельзя долго бороться с огнём, так как можно надышаться дымом и потерять сознание.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800</Words>
  <Application>Microsoft Office PowerPoint</Application>
  <PresentationFormat>Экран (4:3)</PresentationFormat>
  <Paragraphs>113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Arial</vt:lpstr>
      <vt:lpstr>Оформление по умолчанию</vt:lpstr>
      <vt:lpstr>Пожар. Правила пожарной безопасности. 2 класс.</vt:lpstr>
      <vt:lpstr>Тысячи лет назад люди научились добывать огонь. Он был и остаётся одним из первых помощников человека.</vt:lpstr>
      <vt:lpstr>Но если дать огню волю, не соблюдать правила пожарной безопасности, то добро превращается в зло.</vt:lpstr>
      <vt:lpstr>Опасные факторы пожара, воздействующие на людей:</vt:lpstr>
      <vt:lpstr>Причины пожаров.</vt:lpstr>
      <vt:lpstr>Что делать, если в квартире начался пожар?</vt:lpstr>
      <vt:lpstr>Чего нельзя делать при возгорании в квартире?</vt:lpstr>
      <vt:lpstr>Чего нельзя делать при возгорании в квартире?</vt:lpstr>
      <vt:lpstr>Можно ли самим потушить огонь?</vt:lpstr>
      <vt:lpstr>Основное правило тушения огня заключается в следующем:</vt:lpstr>
      <vt:lpstr>Презентация PowerPoint</vt:lpstr>
      <vt:lpstr>Если на вас надвигается огненный вал.</vt:lpstr>
      <vt:lpstr>Презентация PowerPoint</vt:lpstr>
      <vt:lpstr>Основные признаки возгорания телевизора.</vt:lpstr>
      <vt:lpstr>Презентация PowerPoint</vt:lpstr>
      <vt:lpstr>Огнестойкость зданий.</vt:lpstr>
      <vt:lpstr>Строительные конструкции бывают.</vt:lpstr>
      <vt:lpstr>Средства пожаротушения.</vt:lpstr>
      <vt:lpstr>Презентация PowerPoint</vt:lpstr>
      <vt:lpstr>Виды огнетушителей.</vt:lpstr>
      <vt:lpstr>Правила пользования ОХП-10.</vt:lpstr>
      <vt:lpstr>Правила пользования углекислотным огнетушителем.</vt:lpstr>
      <vt:lpstr>При тушении пожара углекислотным огнетушителем не допускается.</vt:lpstr>
      <vt:lpstr>Огнетушители приводят в действие и используют в соответствии с инструкцией завода-изготовителя, размещённой на корпусе устройства.</vt:lpstr>
      <vt:lpstr>Источники: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гкгк74</dc:creator>
  <cp:lastModifiedBy>Литвиненко Юрий</cp:lastModifiedBy>
  <cp:revision>16</cp:revision>
  <cp:lastPrinted>1601-01-01T00:00:00Z</cp:lastPrinted>
  <dcterms:created xsi:type="dcterms:W3CDTF">2013-09-28T05:46:45Z</dcterms:created>
  <dcterms:modified xsi:type="dcterms:W3CDTF">2018-11-07T07:17:21Z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