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4BCE-55CC-482B-83C2-EA27C5B6AEB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F5ED6-B6CE-42C8-9484-9827A1EA17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CC00"/>
                </a:solidFill>
              </a:rPr>
              <a:t>Холокост и нацистский оккупационный режим на территории СССР</a:t>
            </a:r>
            <a:endParaRPr lang="ru-RU" sz="3200" i="1" dirty="0">
              <a:solidFill>
                <a:srgbClr val="FFCC00"/>
              </a:solidFill>
            </a:endParaRPr>
          </a:p>
        </p:txBody>
      </p:sp>
      <p:pic>
        <p:nvPicPr>
          <p:cNvPr id="6" name="Содержимое 5" descr="Памятник жертвам Холокос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daypic.ru/wp-content/uploads/2013/03/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Закон о защите немецкой крови и немецкой расы от 15 сентября 1935г.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1.1. Браки между евреями и государственными подданными немецкой или родственной крови запрещены.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2. Половая связь между евреями и государственными подданными немецкой или родственной крови запрещена.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3. Евреям запрещается нанимать на работу у себя в дом женщин - государственных подданных немецкой или родственной крови, не достигших 45 лет.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4.2. Евреям разрешено ношение одежды еврейских цветов. Это право охраняется государством.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500990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    ПЕРВОЕ ОБЪЯСНЕНИЕ К ЗАКОНУ О     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           ГРАЖДАНСТВЕ РЕЙХА 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       ОТ 14 НОЯБРЯ 1935 ГОДА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4.1. Еврей не может быть гражданином Рейха. Он не имеет права голоса в политических вопросах, не может занимать должностей в государственных учреждениях.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4.2. Чиновники-евреи будут уволены до 31 декабря 1935 года.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5.1. Евреем считается лицо, среди предков которого во втором поколении (бабки и деды) имелось не менее трех лиц еврейской расы...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5.2. "</a:t>
            </a:r>
            <a:r>
              <a:rPr lang="ru-RU" sz="2400" b="1" dirty="0" err="1" smtClean="0">
                <a:solidFill>
                  <a:srgbClr val="FF0000"/>
                </a:solidFill>
              </a:rPr>
              <a:t>Митлинг</a:t>
            </a:r>
            <a:r>
              <a:rPr lang="ru-RU" sz="2400" b="1" dirty="0" smtClean="0">
                <a:solidFill>
                  <a:srgbClr val="FF0000"/>
                </a:solidFill>
              </a:rPr>
              <a:t>", который является государственным подданным, также считается евреем, если он происходит от двух еврейских предков.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1937 году нацисты начали отправлять евреев в концентрационные лагеря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7" descr="739px-Buchenwald_Slave_Laborers_Libera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7215238" cy="46434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В ночь на 4 ноября 1938 г. произошел еврейский погром, вошедший в историю как «Хрустальная ночь» (</a:t>
            </a:r>
            <a:r>
              <a:rPr lang="ru-RU" sz="3100" b="1" dirty="0" err="1" smtClean="0">
                <a:solidFill>
                  <a:srgbClr val="FF0000"/>
                </a:solidFill>
              </a:rPr>
              <a:t>ночь</a:t>
            </a:r>
            <a:r>
              <a:rPr lang="ru-RU" sz="3100" b="1" dirty="0" smtClean="0">
                <a:solidFill>
                  <a:srgbClr val="FF0000"/>
                </a:solidFill>
              </a:rPr>
              <a:t> битых стекол).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9" descr="bd7dfdd576d58b815de26ce39f6c066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785926"/>
            <a:ext cx="7786742" cy="45941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Вторая мировая война и Холокост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«Гетто» -охраняемые немецкими нацистами или поддерживающими их режим местными националистами жилые зоны, находящиеся на оккупированных территориях, куда насильственно перемещались евреи для компактного проживания. </a:t>
            </a:r>
          </a:p>
          <a:p>
            <a:endParaRPr lang="ru-RU" dirty="0"/>
          </a:p>
        </p:txBody>
      </p:sp>
      <p:pic>
        <p:nvPicPr>
          <p:cNvPr id="5" name="Picture 7" descr="f0c9c79cd8c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54437" y="818356"/>
            <a:ext cx="4752975" cy="56110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69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008313" cy="569755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Вторжение гитлеровской армии в СССР 22 июня 1941г. - новый этап </a:t>
            </a:r>
            <a:r>
              <a:rPr lang="ru-RU" sz="2400" b="1" dirty="0" err="1" smtClean="0">
                <a:solidFill>
                  <a:srgbClr val="FF0000"/>
                </a:solidFill>
              </a:rPr>
              <a:t>антиеврейской</a:t>
            </a:r>
            <a:r>
              <a:rPr lang="ru-RU" sz="2400" b="1" dirty="0" smtClean="0">
                <a:solidFill>
                  <a:srgbClr val="FF0000"/>
                </a:solidFill>
              </a:rPr>
              <a:t> политики фашистов. На оккупированные территории Советского Союза вступали мобильные подразделения – </a:t>
            </a:r>
            <a:r>
              <a:rPr lang="ru-RU" sz="2400" b="1" dirty="0" err="1" smtClean="0">
                <a:solidFill>
                  <a:srgbClr val="FF0000"/>
                </a:solidFill>
              </a:rPr>
              <a:t>айнзацгруппы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ru-RU" sz="2400" dirty="0"/>
          </a:p>
        </p:txBody>
      </p:sp>
      <p:pic>
        <p:nvPicPr>
          <p:cNvPr id="5" name="Содержимое 4" descr="http://mirvkartinkah.ru/wp-content/uploads/holokost-vtoraia-mirovaia-voina-3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28604"/>
            <a:ext cx="51117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69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29-30 сентября 1941 г. в Бабьем Яре, на окраине Киева, были расстреляны десятки тысяч евреев.</a:t>
            </a:r>
            <a:endParaRPr lang="ru-RU" sz="2800" dirty="0"/>
          </a:p>
        </p:txBody>
      </p:sp>
      <p:pic>
        <p:nvPicPr>
          <p:cNvPr id="5" name="Picture 10" descr="_News_Photo_image_large_85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40174" y="428604"/>
            <a:ext cx="4775229" cy="564360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0009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 1942 г. было решено создать в Польше шесть лагерей смерти, куда депортировать еврейское население Европы (Треблинка, </a:t>
            </a:r>
            <a:r>
              <a:rPr lang="ru-RU" sz="4400" b="1" dirty="0" err="1" smtClean="0">
                <a:solidFill>
                  <a:srgbClr val="FF0000"/>
                </a:solidFill>
              </a:rPr>
              <a:t>Хелм</a:t>
            </a:r>
            <a:r>
              <a:rPr lang="ru-RU" sz="4400" b="1" dirty="0" smtClean="0">
                <a:solidFill>
                  <a:srgbClr val="FF0000"/>
                </a:solidFill>
              </a:rPr>
              <a:t>, </a:t>
            </a:r>
            <a:r>
              <a:rPr lang="ru-RU" sz="4400" b="1" dirty="0" err="1" smtClean="0">
                <a:solidFill>
                  <a:srgbClr val="FF0000"/>
                </a:solidFill>
              </a:rPr>
              <a:t>Собибор</a:t>
            </a:r>
            <a:r>
              <a:rPr lang="ru-RU" sz="4400" b="1" dirty="0" smtClean="0">
                <a:solidFill>
                  <a:srgbClr val="FF0000"/>
                </a:solidFill>
              </a:rPr>
              <a:t>, Майданек, Освенцим и </a:t>
            </a:r>
            <a:r>
              <a:rPr lang="ru-RU" sz="4400" b="1" dirty="0" err="1" smtClean="0">
                <a:solidFill>
                  <a:srgbClr val="FF0000"/>
                </a:solidFill>
              </a:rPr>
              <a:t>Белжец</a:t>
            </a:r>
            <a:r>
              <a:rPr lang="ru-RU" sz="4400" b="1" dirty="0" smtClean="0">
                <a:solidFill>
                  <a:srgbClr val="FF0000"/>
                </a:solidFill>
              </a:rPr>
              <a:t>). 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Помимо евреев  в концлагеря попадали солдаты Красной армии и гражданские лица СССР, плененные фашистами.</a:t>
            </a:r>
            <a:endParaRPr lang="ru-RU" sz="3100" dirty="0"/>
          </a:p>
        </p:txBody>
      </p:sp>
      <p:pic>
        <p:nvPicPr>
          <p:cNvPr id="5" name="Picture 12" descr="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00174"/>
            <a:ext cx="4048656" cy="4525963"/>
          </a:xfrm>
        </p:spPr>
      </p:pic>
      <p:pic>
        <p:nvPicPr>
          <p:cNvPr id="6" name="Picture 14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2143116"/>
            <a:ext cx="3543296" cy="357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13008"/>
          </a:xfrm>
        </p:spPr>
        <p:txBody>
          <a:bodyPr>
            <a:noAutofit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Холокост</a:t>
            </a:r>
            <a:r>
              <a:rPr lang="ru-RU" dirty="0">
                <a:solidFill>
                  <a:srgbClr val="FF0000"/>
                </a:solidFill>
              </a:rPr>
              <a:t> (с греч. яз.  </a:t>
            </a:r>
            <a:r>
              <a:rPr lang="ru-RU" dirty="0" err="1">
                <a:solidFill>
                  <a:srgbClr val="FF0000"/>
                </a:solidFill>
              </a:rPr>
              <a:t>Holocaust</a:t>
            </a:r>
            <a:r>
              <a:rPr lang="ru-RU" dirty="0">
                <a:solidFill>
                  <a:srgbClr val="FF0000"/>
                </a:solidFill>
              </a:rPr>
              <a:t> «всесожжение» ) - обозначение массовых убийств евреев, цыган, славян  в 1933 - 1945 гг. фашистами.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86058"/>
            <a:ext cx="3114667" cy="3340105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"Холокост - это наконечник на выструганной веками стреле антисемитизма…" (Л. Коваль).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Жертвы Холокос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71480"/>
            <a:ext cx="521497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3403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27 января 1945 г. солдаты Красной Армии освободили узников Освенцима.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Эту дату принято считать окончанием холокоста.</a:t>
            </a:r>
          </a:p>
          <a:p>
            <a:endParaRPr lang="ru-RU" dirty="0"/>
          </a:p>
        </p:txBody>
      </p:sp>
      <p:pic>
        <p:nvPicPr>
          <p:cNvPr id="5" name="Picture 7" descr="45411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2" y="415845"/>
            <a:ext cx="3500462" cy="50848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69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 период холокоста (1933 – 1945 гг.) было уничтожено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16 000 000 военных и гражданских лиц.</a:t>
            </a:r>
            <a:endParaRPr lang="ru-RU" sz="3200" dirty="0"/>
          </a:p>
        </p:txBody>
      </p:sp>
      <p:pic>
        <p:nvPicPr>
          <p:cNvPr id="5" name="Picture 7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025644"/>
            <a:ext cx="5111750" cy="4347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u="sng" dirty="0">
                <a:solidFill>
                  <a:srgbClr val="FF0000"/>
                </a:solidFill>
              </a:rPr>
              <a:t>Итоги Холокоста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6 000 000 евреев.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5 000 000 русских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3 000 000 украинцев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1 500 000 белорусов.</a:t>
            </a:r>
            <a:r>
              <a:rPr lang="ru-RU" sz="3200" dirty="0" smtClean="0"/>
              <a:t> </a:t>
            </a:r>
          </a:p>
          <a:p>
            <a:endParaRPr lang="ru-RU" dirty="0"/>
          </a:p>
        </p:txBody>
      </p:sp>
      <p:pic>
        <p:nvPicPr>
          <p:cNvPr id="5" name="Picture 15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4" y="571480"/>
            <a:ext cx="4643470" cy="2914650"/>
          </a:xfrm>
        </p:spPr>
      </p:pic>
      <p:pic>
        <p:nvPicPr>
          <p:cNvPr id="6" name="Picture 16" descr="bimg171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14810" y="3643314"/>
            <a:ext cx="4681537" cy="288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Генеральная Ассамблея ООН провозгласила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27 января, день освобождения Освенцима, Международным днём памяти жертв холокоста. </a:t>
            </a:r>
            <a:endParaRPr lang="ru-RU" sz="2800" dirty="0"/>
          </a:p>
        </p:txBody>
      </p:sp>
      <p:pic>
        <p:nvPicPr>
          <p:cNvPr id="8" name="Picture 7" descr="513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785926"/>
            <a:ext cx="7429552" cy="45005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98628"/>
          </a:xfrm>
        </p:spPr>
        <p:txBody>
          <a:bodyPr>
            <a:normAutofit/>
          </a:bodyPr>
          <a:lstStyle/>
          <a:p>
            <a:r>
              <a:rPr lang="ru-RU" sz="2800" i="1" u="sng" dirty="0">
                <a:solidFill>
                  <a:srgbClr val="FF0000"/>
                </a:solidFill>
              </a:rPr>
              <a:t>Зарождение антисемитизма в Германии.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20"/>
            <a:ext cx="3008313" cy="341154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"Антисемитизм -       это международный язык фашистов" (И. Эренбург).</a:t>
            </a:r>
          </a:p>
          <a:p>
            <a:endParaRPr lang="ru-RU" sz="2800" dirty="0"/>
          </a:p>
        </p:txBody>
      </p:sp>
      <p:pic>
        <p:nvPicPr>
          <p:cNvPr id="5" name="Содержимое 3" descr="https://encrypted-tbn3.gstatic.com/images?q=tbn:ANd9GcRSS1o8g5z5UfU2wtBJ5S4mddZSvxBdG2nx-QPQk2AAXlSZGVT7yA"/>
          <p:cNvPicPr>
            <a:picLocks noGrp="1"/>
          </p:cNvPicPr>
          <p:nvPr>
            <p:ph idx="1"/>
          </p:nvPr>
        </p:nvPicPr>
        <p:blipFill>
          <a:blip r:embed="rId2"/>
          <a:srcRect t="9375" b="9375"/>
          <a:stretch>
            <a:fillRect/>
          </a:stretch>
        </p:blipFill>
        <p:spPr bwMode="auto">
          <a:xfrm>
            <a:off x="4000464" y="214290"/>
            <a:ext cx="51435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Юдофобия</a:t>
            </a:r>
            <a:r>
              <a:rPr lang="ru-RU" sz="3200" b="1" dirty="0" smtClean="0">
                <a:solidFill>
                  <a:srgbClr val="FF0000"/>
                </a:solidFill>
              </a:rPr>
              <a:t> - дословно "страх перед евреем" - нетерпимость к евреям, синоним антисемитизма.</a:t>
            </a:r>
            <a:endParaRPr lang="ru-RU" sz="3200" dirty="0"/>
          </a:p>
        </p:txBody>
      </p:sp>
      <p:pic>
        <p:nvPicPr>
          <p:cNvPr id="4" name="Picture 7" descr="2218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824830"/>
            <a:ext cx="8143932" cy="47474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FF0000"/>
                </a:solidFill>
              </a:rPr>
              <a:t/>
            </a:r>
            <a:br>
              <a:rPr lang="ru-RU" sz="3100" b="1" u="sng" dirty="0" smtClean="0">
                <a:solidFill>
                  <a:srgbClr val="FF0000"/>
                </a:solidFill>
              </a:rPr>
            </a:br>
            <a:r>
              <a:rPr lang="ru-RU" sz="3100" b="1" u="sng" dirty="0" smtClean="0">
                <a:solidFill>
                  <a:srgbClr val="FF0000"/>
                </a:solidFill>
              </a:rPr>
              <a:t>Геноцид</a:t>
            </a:r>
            <a:r>
              <a:rPr lang="ru-RU" sz="3100" b="1" dirty="0" smtClean="0">
                <a:solidFill>
                  <a:srgbClr val="FF0000"/>
                </a:solidFill>
              </a:rPr>
              <a:t> – уничтожение или преследование людей по признаку определенной общности или </a:t>
            </a:r>
            <a:r>
              <a:rPr lang="ru-RU" sz="2700" b="1" dirty="0" smtClean="0">
                <a:solidFill>
                  <a:srgbClr val="FF0000"/>
                </a:solidFill>
              </a:rPr>
              <a:t>происхождению</a:t>
            </a:r>
            <a:r>
              <a:rPr lang="ru-RU" sz="3100" b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11" descr="evrei_i_genoci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2000240"/>
            <a:ext cx="7858180" cy="46045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Геноцид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уничтожение или преследование людей по признаку определенной общности или происхождению. Но это не обязательно предполагает немедленное уничтожение народа или этнической группы, хотя может проявляться и в массовых убийствах. Чаще всего геноцид выступает как ряд спланированных акций, следующих одна за другой или происходящих одновременно; их цель - уничтожение тех черт народа, которые определяют его своеобразие. Этническая группа лишается возможности вести нормальную жизнь; происходит ликвидация общественных и политических институтов этноса, организуется дискриминация национальной культуры, языка, религии. Ликвидируются условия полноценного экономического существования; представителей народа лишают свободы, здоровья, унижают их человеческое достоинство.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Национализм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идеология и политика, основа которых – идеи национальной исключительности, национального превосходства, трактовка нации как высшей формы общности</a:t>
            </a:r>
          </a:p>
          <a:p>
            <a:endParaRPr lang="ru-RU" dirty="0"/>
          </a:p>
        </p:txBody>
      </p:sp>
      <p:pic>
        <p:nvPicPr>
          <p:cNvPr id="5" name="Picture 7" descr="phoca_thumb_l_Гитлер и Борман обходят строй штурмовико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928670"/>
            <a:ext cx="5354668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u="sng" dirty="0">
                <a:solidFill>
                  <a:srgbClr val="FF0000"/>
                </a:solidFill>
              </a:rPr>
              <a:t>Фашизм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 форма тоталитаризма, открыто террористическая диктатура, уничтожающая демократические права и свободы, опирающаяся на прямое насилие, расизм.</a:t>
            </a:r>
            <a:endParaRPr lang="ru-RU" sz="2800" dirty="0"/>
          </a:p>
        </p:txBody>
      </p:sp>
      <p:pic>
        <p:nvPicPr>
          <p:cNvPr id="5" name="Picture 7" descr="04d21398046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9332" y="857232"/>
            <a:ext cx="5354668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008313" cy="56975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1932 году к власти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пришла Национал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Социалистическая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Рабочая Партия Германии (нацисты),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а в январе 1933 года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Гитлер был назначен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канцлером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Германии.</a:t>
            </a:r>
            <a:endParaRPr lang="ru-RU" sz="2400" dirty="0"/>
          </a:p>
        </p:txBody>
      </p:sp>
      <p:pic>
        <p:nvPicPr>
          <p:cNvPr id="5" name="Picture 7" descr="adolfhitler52_20070928_10086818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00421" y="273050"/>
            <a:ext cx="4061008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637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Холокост и нацистский оккупационный режим на территории СССР</vt:lpstr>
      <vt:lpstr>Холокост (с греч. яз.  Holocaust «всесожжение» ) - обозначение массовых убийств евреев, цыган, славян  в 1933 - 1945 гг. фашистами.</vt:lpstr>
      <vt:lpstr>Зарождение антисемитизма в Германии. </vt:lpstr>
      <vt:lpstr>Юдофобия - дословно "страх перед евреем" - нетерпимость к евреям, синоним антисемитизма.</vt:lpstr>
      <vt:lpstr> Геноцид – уничтожение или преследование людей по признаку определенной общности или происхождению. </vt:lpstr>
      <vt:lpstr>Геноцид -</vt:lpstr>
      <vt:lpstr>Национализм </vt:lpstr>
      <vt:lpstr>Фашизм </vt:lpstr>
      <vt:lpstr>Слайд 9</vt:lpstr>
      <vt:lpstr>Слайд 10</vt:lpstr>
      <vt:lpstr>Слайд 11</vt:lpstr>
      <vt:lpstr>Слайд 12</vt:lpstr>
      <vt:lpstr>  В 1937 году нацисты начали отправлять евреев в концентрационные лагеря.  </vt:lpstr>
      <vt:lpstr>  В ночь на 4 ноября 1938 г. произошел еврейский погром, вошедший в историю как «Хрустальная ночь» (ночь битых стекол).  </vt:lpstr>
      <vt:lpstr>Вторая мировая война и Холокост</vt:lpstr>
      <vt:lpstr>Слайд 16</vt:lpstr>
      <vt:lpstr>Слайд 17</vt:lpstr>
      <vt:lpstr>Слайд 18</vt:lpstr>
      <vt:lpstr>Помимо евреев  в концлагеря попадали солдаты Красной армии и гражданские лица СССР, плененные фашистами.</vt:lpstr>
      <vt:lpstr>Слайд 20</vt:lpstr>
      <vt:lpstr>Слайд 21</vt:lpstr>
      <vt:lpstr>Итоги Холокоста</vt:lpstr>
      <vt:lpstr>Генеральная Ассамблея ООН провозгласила  27 января, день освобождения Освенцима, Международным днём памяти жертв холокоста.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42</cp:revision>
  <dcterms:created xsi:type="dcterms:W3CDTF">2015-10-27T10:28:58Z</dcterms:created>
  <dcterms:modified xsi:type="dcterms:W3CDTF">2015-10-27T17:36:45Z</dcterms:modified>
</cp:coreProperties>
</file>